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76" r:id="rId3"/>
    <p:sldId id="308" r:id="rId4"/>
    <p:sldId id="311" r:id="rId5"/>
    <p:sldId id="310" r:id="rId6"/>
    <p:sldId id="319" r:id="rId7"/>
    <p:sldId id="320" r:id="rId8"/>
    <p:sldId id="312" r:id="rId9"/>
    <p:sldId id="313" r:id="rId10"/>
    <p:sldId id="315" r:id="rId11"/>
    <p:sldId id="314" r:id="rId12"/>
    <p:sldId id="316" r:id="rId13"/>
    <p:sldId id="321" r:id="rId14"/>
    <p:sldId id="322" r:id="rId15"/>
    <p:sldId id="3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32" autoAdjust="0"/>
    <p:restoredTop sz="58320" autoAdjust="0"/>
  </p:normalViewPr>
  <p:slideViewPr>
    <p:cSldViewPr snapToGrid="0" showGuides="1">
      <p:cViewPr varScale="1">
        <p:scale>
          <a:sx n="51" d="100"/>
          <a:sy n="51" d="100"/>
        </p:scale>
        <p:origin x="256" y="3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1588C-352D-42A1-A906-5EEAFC4D2838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07E6-12FA-4999-B01D-739F46B6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sz="1200" b="1" dirty="0">
                <a:solidFill>
                  <a:schemeClr val="bg1"/>
                </a:solidFill>
                <a:latin typeface="Arial" pitchFamily="124" charset="0"/>
              </a:rPr>
              <a:t>This is the default title slide for </a:t>
            </a:r>
            <a:r>
              <a:rPr lang="en-US" sz="1200" b="1" dirty="0" err="1">
                <a:solidFill>
                  <a:schemeClr val="bg1"/>
                </a:solidFill>
                <a:latin typeface="Arial" pitchFamily="124" charset="0"/>
              </a:rPr>
              <a:t>Thermo</a:t>
            </a:r>
            <a:r>
              <a:rPr lang="en-US" sz="1200" b="1" dirty="0">
                <a:solidFill>
                  <a:schemeClr val="bg1"/>
                </a:solidFill>
                <a:latin typeface="Arial" pitchFamily="124" charset="0"/>
              </a:rPr>
              <a:t> Fisher Scientific </a:t>
            </a:r>
          </a:p>
          <a:p>
            <a:pPr>
              <a:buClr>
                <a:schemeClr val="bg1"/>
              </a:buClr>
            </a:pPr>
            <a:endParaRPr lang="en-US" sz="1200" dirty="0">
              <a:solidFill>
                <a:schemeClr val="bg1"/>
              </a:solidFill>
              <a:latin typeface="Arial" pitchFamily="12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rial" pitchFamily="124" charset="0"/>
              </a:rPr>
              <a:t>Title photo options specific to end-markets will be available via commercial overview presentations due for release 2015-2016</a:t>
            </a:r>
          </a:p>
          <a:p>
            <a:pPr>
              <a:buClr>
                <a:schemeClr val="bg1"/>
              </a:buClr>
            </a:pPr>
            <a:endParaRPr lang="en-US" sz="1200" dirty="0">
              <a:solidFill>
                <a:schemeClr val="bg1"/>
              </a:solidFill>
              <a:latin typeface="Arial" pitchFamily="12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71450" eaLnBrk="1" hangingPunct="1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US" sz="18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To create a new presentation</a:t>
            </a:r>
          </a:p>
          <a:p>
            <a:pPr marL="171450" indent="-171450" defTabSz="171450" eaLnBrk="1" hangingPunct="1"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Double-click or Open from PowerPoint &gt; [xxxtemplate].potx file.</a:t>
            </a:r>
            <a:endParaRPr lang="en-US" sz="1400" b="1" kern="0" dirty="0">
              <a:solidFill>
                <a:schemeClr val="accent5">
                  <a:lumMod val="75000"/>
                </a:schemeClr>
              </a:solidFill>
              <a:latin typeface="+mn-lt"/>
              <a:ea typeface="ＭＳ Ｐゴシック" pitchFamily="-60" charset="-128"/>
              <a:cs typeface="ＭＳ Ｐゴシック" pitchFamily="-60" charset="-128"/>
            </a:endParaRPr>
          </a:p>
          <a:p>
            <a:pPr marL="171450" indent="-171450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Start building in this template and save as a new presentation.</a:t>
            </a:r>
            <a:endParaRPr lang="en-US" sz="1200" b="1" kern="0" dirty="0">
              <a:solidFill>
                <a:schemeClr val="accent5">
                  <a:lumMod val="75000"/>
                </a:schemeClr>
              </a:solidFill>
              <a:latin typeface="+mn-lt"/>
              <a:ea typeface="ＭＳ Ｐゴシック" pitchFamily="-60" charset="-128"/>
              <a:cs typeface="ＭＳ Ｐゴシック" pitchFamily="-60" charset="-128"/>
            </a:endParaRPr>
          </a:p>
          <a:p>
            <a:pPr lvl="1" indent="-228600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Avoid copy &amp; paste or drag &amp; drop of slides from other presentations in different templates.</a:t>
            </a:r>
            <a:b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</a:b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This often can cause master template conflicts and increased file sizes. </a:t>
            </a:r>
            <a:r>
              <a:rPr lang="en-US" sz="12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Instead…</a:t>
            </a:r>
          </a:p>
          <a:p>
            <a:pPr lvl="1" indent="-228600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 pitchFamily="34" charset="0"/>
              <a:buChar char="•"/>
              <a:defRPr/>
            </a:pPr>
            <a:r>
              <a:rPr lang="en-US" sz="12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To  leverage content from other presentations,</a:t>
            </a: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(1) select</a:t>
            </a:r>
            <a:r>
              <a:rPr lang="en-US" sz="12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just the content on a slide</a:t>
            </a: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that you need</a:t>
            </a:r>
            <a:b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</a:b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(2) copy &amp; paste into a [blank] slide in this template (3) Control pasted content appearance via the paste options button that appears immediately after a paste action and which provides the option to choose either “use destination formatting” or “maintain source formatting” of pasted content.</a:t>
            </a:r>
            <a:endParaRPr lang="en-US" sz="1400" kern="0" dirty="0">
              <a:solidFill>
                <a:schemeClr val="accent5">
                  <a:lumMod val="75000"/>
                </a:schemeClr>
              </a:solidFill>
              <a:latin typeface="+mn-lt"/>
              <a:ea typeface="ＭＳ Ｐゴシック" pitchFamily="-60" charset="-128"/>
              <a:cs typeface="ＭＳ Ｐゴシック" pitchFamily="-60" charset="-128"/>
            </a:endParaRPr>
          </a:p>
          <a:p>
            <a:pPr defTabSz="171450" eaLnBrk="1" hangingPunct="1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US" sz="18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Applying New Template Theme to an Existing Presentation : </a:t>
            </a:r>
          </a:p>
          <a:p>
            <a:pPr marL="166688" indent="-166688" defTabSz="171450" eaLnBrk="1" hangingPunct="1"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From the Design Tab in the ribbon, click on the </a:t>
            </a:r>
            <a:r>
              <a:rPr lang="en-US" sz="14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“more”</a:t>
            </a: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drop down arrow at the right of the theme ribbon</a:t>
            </a:r>
          </a:p>
          <a:p>
            <a:pPr marL="166688" indent="-166688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Select </a:t>
            </a:r>
            <a:r>
              <a:rPr lang="en-US" sz="14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“Browse for Themes…”</a:t>
            </a:r>
          </a:p>
          <a:p>
            <a:pPr marL="166688" indent="-166688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Navigate to and select [xxxtemplate].potx file and click </a:t>
            </a:r>
            <a:r>
              <a:rPr lang="en-US" sz="14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Apply</a:t>
            </a:r>
          </a:p>
          <a:p>
            <a:pPr marL="339725" lvl="1" indent="-165100" defTabSz="171450" eaLnBrk="1" hangingPunct="1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This will apply new Template Theme colors, fonts and layouts but will not include any of the content on the slide examples from the full template itself.</a:t>
            </a:r>
          </a:p>
          <a:p>
            <a:pPr marL="339725" marR="0" lvl="1" indent="-1651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Reposition content and reapply or change layouts as needed.</a:t>
            </a:r>
          </a:p>
          <a:p>
            <a:pPr marL="339725" lvl="1" indent="-165100" defTabSz="171450" eaLnBrk="1" hangingPunct="1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Additional resources available on </a:t>
            </a:r>
            <a:r>
              <a:rPr lang="en-US" sz="1200" kern="0" dirty="0" err="1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iConnect</a:t>
            </a: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&gt; Functions &gt; Marketing &gt; Resource Library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85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71450" eaLnBrk="1" hangingPunct="1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US" sz="18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To create a new presentation</a:t>
            </a:r>
          </a:p>
          <a:p>
            <a:pPr marL="171450" indent="-171450" defTabSz="171450" eaLnBrk="1" hangingPunct="1"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Double-click or Open from PowerPoint &gt; [xxxtemplate].potx file.</a:t>
            </a:r>
            <a:endParaRPr lang="en-US" sz="1400" b="1" kern="0" dirty="0">
              <a:solidFill>
                <a:schemeClr val="accent5">
                  <a:lumMod val="75000"/>
                </a:schemeClr>
              </a:solidFill>
              <a:latin typeface="+mn-lt"/>
              <a:ea typeface="ＭＳ Ｐゴシック" pitchFamily="-60" charset="-128"/>
              <a:cs typeface="ＭＳ Ｐゴシック" pitchFamily="-60" charset="-128"/>
            </a:endParaRPr>
          </a:p>
          <a:p>
            <a:pPr marL="171450" indent="-171450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Start building in this template and save as a new presentation.</a:t>
            </a:r>
            <a:endParaRPr lang="en-US" sz="1200" b="1" kern="0" dirty="0">
              <a:solidFill>
                <a:schemeClr val="accent5">
                  <a:lumMod val="75000"/>
                </a:schemeClr>
              </a:solidFill>
              <a:latin typeface="+mn-lt"/>
              <a:ea typeface="ＭＳ Ｐゴシック" pitchFamily="-60" charset="-128"/>
              <a:cs typeface="ＭＳ Ｐゴシック" pitchFamily="-60" charset="-128"/>
            </a:endParaRPr>
          </a:p>
          <a:p>
            <a:pPr lvl="1" indent="-228600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Avoid copy &amp; paste or drag &amp; drop of slides from other presentations in different templates.</a:t>
            </a:r>
            <a:b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</a:b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This often can cause master template conflicts and increased file sizes. </a:t>
            </a:r>
            <a:r>
              <a:rPr lang="en-US" sz="12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Instead…</a:t>
            </a:r>
          </a:p>
          <a:p>
            <a:pPr lvl="1" indent="-228600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 pitchFamily="34" charset="0"/>
              <a:buChar char="•"/>
              <a:defRPr/>
            </a:pPr>
            <a:r>
              <a:rPr lang="en-US" sz="12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To  leverage content from other presentations,</a:t>
            </a: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(1) select</a:t>
            </a:r>
            <a:r>
              <a:rPr lang="en-US" sz="12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just the content on a slide</a:t>
            </a: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that you need</a:t>
            </a:r>
            <a:b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</a:b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(2) copy &amp; paste into a [blank] slide in this template (3) Control pasted content appearance via the paste options button that appears immediately after a paste action and which provides the option to choose either “use destination formatting” or “maintain source formatting” of pasted content.</a:t>
            </a:r>
            <a:endParaRPr lang="en-US" sz="1400" kern="0" dirty="0">
              <a:solidFill>
                <a:schemeClr val="accent5">
                  <a:lumMod val="75000"/>
                </a:schemeClr>
              </a:solidFill>
              <a:latin typeface="+mn-lt"/>
              <a:ea typeface="ＭＳ Ｐゴシック" pitchFamily="-60" charset="-128"/>
              <a:cs typeface="ＭＳ Ｐゴシック" pitchFamily="-60" charset="-128"/>
            </a:endParaRPr>
          </a:p>
          <a:p>
            <a:pPr defTabSz="171450" eaLnBrk="1" hangingPunct="1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US" sz="18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Applying New Template Theme to an Existing Presentation : </a:t>
            </a:r>
          </a:p>
          <a:p>
            <a:pPr marL="166688" indent="-166688" defTabSz="171450" eaLnBrk="1" hangingPunct="1"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From the Design Tab in the ribbon, click on the </a:t>
            </a:r>
            <a:r>
              <a:rPr lang="en-US" sz="14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“more”</a:t>
            </a: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drop down arrow at the right of the theme ribbon</a:t>
            </a:r>
          </a:p>
          <a:p>
            <a:pPr marL="166688" indent="-166688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Select </a:t>
            </a:r>
            <a:r>
              <a:rPr lang="en-US" sz="14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“Browse for Themes…”</a:t>
            </a:r>
          </a:p>
          <a:p>
            <a:pPr marL="166688" indent="-166688" defTabSz="171450" eaLnBrk="1" hangingPunct="1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Navigate to and select [xxxtemplate].potx file and click </a:t>
            </a:r>
            <a:r>
              <a:rPr lang="en-US" sz="1400" b="1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Apply</a:t>
            </a:r>
          </a:p>
          <a:p>
            <a:pPr marL="339725" lvl="1" indent="-165100" defTabSz="171450" eaLnBrk="1" hangingPunct="1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This will apply new Template Theme colors, fonts and layouts but will not include any of the content on the slide examples from the full template itself.</a:t>
            </a:r>
          </a:p>
          <a:p>
            <a:pPr marL="339725" marR="0" lvl="1" indent="-1651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Reposition content and reapply or change layouts as needed.</a:t>
            </a:r>
          </a:p>
          <a:p>
            <a:pPr marL="339725" lvl="1" indent="-165100" defTabSz="171450" eaLnBrk="1" hangingPunct="1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Additional resources available on </a:t>
            </a:r>
            <a:r>
              <a:rPr lang="en-US" sz="1200" kern="0" dirty="0" err="1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iConnect</a:t>
            </a:r>
            <a:r>
              <a:rPr lang="en-US" sz="1200" kern="0" dirty="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60" charset="-128"/>
                <a:cs typeface="ＭＳ Ｐゴシック" pitchFamily="-60" charset="-128"/>
              </a:rPr>
              <a:t> &gt; Functions &gt; Marketing &gt; Resource Library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4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3429000"/>
            <a:ext cx="12192000" cy="3436044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Arial" pitchFamily="124" charset="0"/>
            </a:endParaRPr>
          </a:p>
        </p:txBody>
      </p:sp>
      <p:pic>
        <p:nvPicPr>
          <p:cNvPr id="10" name="image12.png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6553" y="3650462"/>
            <a:ext cx="2376099" cy="5691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6" name="Text Placeholder 1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6550" y="5368413"/>
            <a:ext cx="4023360" cy="93201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600" b="0" baseline="0">
                <a:solidFill>
                  <a:schemeClr val="accent5"/>
                </a:solidFill>
              </a:defRPr>
            </a:lvl1pPr>
            <a:lvl2pPr marL="114300" indent="4763">
              <a:spcAft>
                <a:spcPts val="0"/>
              </a:spcAft>
              <a:buFontTx/>
              <a:buNone/>
              <a:defRPr sz="1400" i="1" baseline="0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dirty="0"/>
              <a:t>16pt Presenter Name</a:t>
            </a:r>
          </a:p>
          <a:p>
            <a:pPr lvl="1"/>
            <a:r>
              <a:rPr lang="en-US" dirty="0"/>
              <a:t>14pt Italic Presenter Title </a:t>
            </a:r>
          </a:p>
        </p:txBody>
      </p:sp>
      <p:sp>
        <p:nvSpPr>
          <p:cNvPr id="18" name="Title 16"/>
          <p:cNvSpPr>
            <a:spLocks noGrp="1"/>
          </p:cNvSpPr>
          <p:nvPr userDrawn="1">
            <p:ph type="title" hasCustomPrompt="1"/>
          </p:nvPr>
        </p:nvSpPr>
        <p:spPr>
          <a:xfrm>
            <a:off x="336551" y="4850575"/>
            <a:ext cx="11548533" cy="443190"/>
          </a:xfrm>
          <a:noFill/>
        </p:spPr>
        <p:txBody>
          <a:bodyPr wrap="square" lIns="91440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28pt Arial Title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6297614"/>
            <a:ext cx="12192000" cy="567431"/>
            <a:chOff x="0" y="6289662"/>
            <a:chExt cx="9144000" cy="56743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6289662"/>
              <a:ext cx="9144000" cy="567431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itchFamily="12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0" y="6467489"/>
              <a:ext cx="4320089" cy="21544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Arial"/>
                </a:rPr>
                <a:t>The world leader in serving science</a:t>
              </a:r>
            </a:p>
          </p:txBody>
        </p:sp>
      </p:grp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266700" y="6526212"/>
            <a:ext cx="13596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800" i="1" dirty="0">
                <a:solidFill>
                  <a:schemeClr val="bg1"/>
                </a:solidFill>
                <a:latin typeface="Arial Unicode MS" pitchFamily="34" charset="-128"/>
              </a:rPr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994729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33401"/>
            <a:ext cx="12192000" cy="1979613"/>
          </a:xfrm>
          <a:solidFill>
            <a:srgbClr val="7FBA00"/>
          </a:solidFill>
        </p:spPr>
        <p:txBody>
          <a:bodyPr lIns="274320" anchor="ctr" anchorCtr="0"/>
          <a:lstStyle>
            <a:lvl1pPr marL="0" indent="0">
              <a:spcBef>
                <a:spcPts val="600"/>
              </a:spcBef>
              <a:buClr>
                <a:schemeClr val="bg1"/>
              </a:buClr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171450" indent="0">
              <a:buFontTx/>
              <a:buNone/>
              <a:defRPr sz="1600"/>
            </a:lvl2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400" kern="0" dirty="0">
                <a:solidFill>
                  <a:schemeClr val="bg1"/>
                </a:solidFill>
              </a:rPr>
              <a:t>Place sub-head or framing statement text in this box. 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Change box color and transparency as desired.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Vertically reposition as desired.</a:t>
            </a:r>
          </a:p>
        </p:txBody>
      </p:sp>
    </p:spTree>
    <p:extLst>
      <p:ext uri="{BB962C8B-B14F-4D97-AF65-F5344CB8AC3E}">
        <p14:creationId xmlns:p14="http://schemas.microsoft.com/office/powerpoint/2010/main" val="9537844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3851" y="1065214"/>
            <a:ext cx="11569700" cy="4833937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buClr>
                <a:schemeClr val="accent5">
                  <a:lumMod val="75000"/>
                </a:schemeClr>
              </a:buClr>
              <a:defRPr/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5837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8446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bod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3267" y="777923"/>
            <a:ext cx="11580284" cy="5127578"/>
          </a:xfrm>
          <a:prstGeom prst="roundRect">
            <a:avLst>
              <a:gd name="adj" fmla="val 2774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42900" indent="-1714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635000" indent="-1905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753413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119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35148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40144402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6935" y="905776"/>
            <a:ext cx="5526616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3268" y="905776"/>
            <a:ext cx="5526617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378157595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ur box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2317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ct val="100000"/>
              <a:buFont typeface=""/>
              <a:buChar char="•"/>
              <a:defRPr lang="en-US" sz="16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4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2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lvl="1"/>
            <a:r>
              <a:rPr lang="en-US" dirty="0"/>
              <a:t>Second level: Arial 14pt</a:t>
            </a:r>
          </a:p>
          <a:p>
            <a:pPr lvl="2"/>
            <a:r>
              <a:rPr lang="en-US" dirty="0"/>
              <a:t>Third level: Arial 12pt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32318" y="3304275"/>
            <a:ext cx="5513913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400800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400800" y="33042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</p:spTree>
    <p:extLst>
      <p:ext uri="{BB962C8B-B14F-4D97-AF65-F5344CB8AC3E}">
        <p14:creationId xmlns:p14="http://schemas.microsoft.com/office/powerpoint/2010/main" val="9224490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with layou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/>
          <p:nvPr/>
        </p:nvGrpSpPr>
        <p:grpSpPr>
          <a:xfrm>
            <a:off x="0" y="0"/>
            <a:ext cx="12192000" cy="6305550"/>
            <a:chOff x="0" y="0"/>
            <a:chExt cx="9144000" cy="6305550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200615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 bwMode="auto">
            <a:xfrm>
              <a:off x="89435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0" y="5896896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51201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662772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2370263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68021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572000" y="809625"/>
              <a:ext cx="0" cy="49053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42888" y="3426948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42888" y="2514600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0254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894565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Guides</a:t>
            </a:r>
          </a:p>
        </p:txBody>
      </p:sp>
      <p:sp>
        <p:nvSpPr>
          <p:cNvPr id="23" name="Note on using Guides"/>
          <p:cNvSpPr txBox="1"/>
          <p:nvPr userDrawn="1"/>
        </p:nvSpPr>
        <p:spPr>
          <a:xfrm>
            <a:off x="3380590" y="1101578"/>
            <a:ext cx="8524210" cy="4797572"/>
          </a:xfrm>
          <a:prstGeom prst="rect">
            <a:avLst/>
          </a:prstGeom>
          <a:noFill/>
        </p:spPr>
        <p:txBody>
          <a:bodyPr wrap="square" lIns="182880" rtlCol="0">
            <a:noAutofit/>
          </a:bodyPr>
          <a:lstStyle/>
          <a:p>
            <a:r>
              <a:rPr lang="en-US" sz="1600" dirty="0"/>
              <a:t>Use the embedded guides in the template</a:t>
            </a:r>
            <a:r>
              <a:rPr lang="en-US" sz="1600" baseline="0" dirty="0"/>
              <a:t> to consistently position content throughout your presentation. </a:t>
            </a:r>
          </a:p>
          <a:p>
            <a:endParaRPr lang="en-US" sz="1600" baseline="0" dirty="0"/>
          </a:p>
          <a:p>
            <a:r>
              <a:rPr lang="en-US" sz="1600" baseline="0" dirty="0"/>
              <a:t>Toggle guides on/off as desired.</a:t>
            </a:r>
          </a:p>
          <a:p>
            <a:endParaRPr lang="en-US" sz="1600" baseline="0" dirty="0"/>
          </a:p>
          <a:p>
            <a:r>
              <a:rPr lang="en-US" sz="1600" baseline="0" dirty="0"/>
              <a:t>Note: PowerPoint v2007, 2010, 2011/2016 [Mac] and 365/2013 may not display guides in a reliably consistent manner between versions and are sometimes lost when copying content between presentations.</a:t>
            </a:r>
          </a:p>
          <a:p>
            <a:endParaRPr lang="en-US" sz="1600" baseline="0" dirty="0"/>
          </a:p>
          <a:p>
            <a:r>
              <a:rPr lang="en-US" sz="1600" baseline="0" dirty="0"/>
              <a:t>To mitigate these issues, </a:t>
            </a:r>
            <a:br>
              <a:rPr lang="en-US" sz="1600" baseline="0" dirty="0"/>
            </a:br>
            <a:r>
              <a:rPr lang="en-US" sz="1600" baseline="0" dirty="0"/>
              <a:t>the lines on this layout are provided </a:t>
            </a:r>
            <a:br>
              <a:rPr lang="en-US" sz="1600" baseline="0" dirty="0"/>
            </a:br>
            <a:r>
              <a:rPr lang="en-US" sz="1600" baseline="0" dirty="0"/>
              <a:t>in the event that you need to re-create or re-set the original template guides.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" y="2052178"/>
            <a:ext cx="2847975" cy="2381250"/>
          </a:xfrm>
          <a:prstGeom prst="roundRect">
            <a:avLst>
              <a:gd name="adj" fmla="val 3467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 userDrawn="1"/>
        </p:nvSpPr>
        <p:spPr>
          <a:xfrm>
            <a:off x="298720" y="1106237"/>
            <a:ext cx="288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Toggle Guide</a:t>
            </a:r>
            <a:r>
              <a:rPr lang="en-US" sz="1200" baseline="0" dirty="0"/>
              <a:t> visibility via </a:t>
            </a:r>
            <a:br>
              <a:rPr lang="en-US" sz="1200" baseline="0" dirty="0"/>
            </a:br>
            <a:r>
              <a:rPr lang="en-US" sz="1200" b="1" dirty="0"/>
              <a:t>View Tab :</a:t>
            </a:r>
            <a:r>
              <a:rPr lang="en-US" sz="1200" b="1" baseline="0" dirty="0"/>
              <a:t> Show &gt; Guides</a:t>
            </a:r>
          </a:p>
          <a:p>
            <a:r>
              <a:rPr lang="en-US" sz="1200" baseline="0" dirty="0"/>
              <a:t>[Click dropdown arrow for Settings]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178352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2269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6299201"/>
            <a:ext cx="12192000" cy="558799"/>
            <a:chOff x="0" y="6320302"/>
            <a:chExt cx="9144000" cy="558799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6320302"/>
              <a:ext cx="9144000" cy="5587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24" charset="0"/>
              </a:endParaRPr>
            </a:p>
          </p:txBody>
        </p:sp>
        <p:pic>
          <p:nvPicPr>
            <p:cNvPr id="1031" name="Picture 3" descr="ThermoFisher_PPT-Logo_032-Bk.jp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00963" y="6478589"/>
              <a:ext cx="925830" cy="264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968" y="1065214"/>
            <a:ext cx="11567584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					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title"/>
          </p:nvPr>
        </p:nvSpPr>
        <p:spPr bwMode="gray">
          <a:xfrm>
            <a:off x="1" y="0"/>
            <a:ext cx="12191999" cy="5334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16" rIns="4572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: Arial 24pt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160867" y="6383338"/>
            <a:ext cx="1746251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fld id="{BC224649-6F24-4CDF-9623-7616656F3EFD}" type="slidenum">
              <a:rPr lang="en-US" sz="1000" b="1"/>
              <a:pPr/>
              <a:t>‹#›</a:t>
            </a:fld>
            <a:endParaRPr lang="en-US" sz="1200" b="1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43984" y="6526212"/>
            <a:ext cx="13596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800" i="1" dirty="0">
                <a:latin typeface="Arial Unicode MS" pitchFamily="34" charset="-128"/>
              </a:rPr>
              <a:t>Proprietary &amp; Confidential</a:t>
            </a:r>
          </a:p>
        </p:txBody>
      </p:sp>
      <p:sp>
        <p:nvSpPr>
          <p:cNvPr id="98322" name="Line 18"/>
          <p:cNvSpPr>
            <a:spLocks noChangeShapeType="1"/>
          </p:cNvSpPr>
          <p:nvPr/>
        </p:nvSpPr>
        <p:spPr bwMode="auto">
          <a:xfrm>
            <a:off x="-10584" y="6311900"/>
            <a:ext cx="12202584" cy="0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pitchFamily="12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1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/>
  </p:transition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ＭＳ Ｐゴシック" pitchFamily="-60" charset="-128"/>
          <a:cs typeface="ＭＳ Ｐゴシック" pitchFamily="-60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9pPr>
    </p:titleStyle>
    <p:bodyStyle>
      <a:lvl1pPr marL="188913" indent="-188913" algn="l" defTabSz="171450" rtl="0" eaLnBrk="1" fontAlgn="base" hangingPunct="1">
        <a:spcBef>
          <a:spcPct val="0"/>
        </a:spcBef>
        <a:spcAft>
          <a:spcPts val="600"/>
        </a:spcAft>
        <a:buClr>
          <a:schemeClr val="accent4"/>
        </a:buClr>
        <a:buChar char="•"/>
        <a:defRPr sz="2000" b="0">
          <a:solidFill>
            <a:schemeClr val="tx1"/>
          </a:solidFill>
          <a:latin typeface="+mn-lt"/>
          <a:ea typeface="ＭＳ Ｐゴシック" pitchFamily="-60" charset="-128"/>
          <a:cs typeface="ＭＳ Ｐゴシック" pitchFamily="-60" charset="-128"/>
        </a:defRPr>
      </a:lvl1pPr>
      <a:lvl2pPr marL="342900" indent="-171450" algn="l" defTabSz="3429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800">
          <a:solidFill>
            <a:schemeClr val="tx1"/>
          </a:solidFill>
          <a:latin typeface="+mn-lt"/>
          <a:ea typeface="ＭＳ Ｐゴシック" pitchFamily="124" charset="-128"/>
        </a:defRPr>
      </a:lvl2pPr>
      <a:lvl3pPr marL="571500" indent="-171450" algn="l" defTabSz="5715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600">
          <a:solidFill>
            <a:schemeClr val="tx1"/>
          </a:solidFill>
          <a:latin typeface="+mn-lt"/>
          <a:ea typeface="ＭＳ Ｐゴシック" pitchFamily="124" charset="-128"/>
        </a:defRPr>
      </a:lvl3pPr>
      <a:lvl4pPr marL="1317625" indent="-203200" algn="l" rtl="0" eaLnBrk="1" fontAlgn="base" hangingPunct="1">
        <a:spcBef>
          <a:spcPct val="0"/>
        </a:spcBef>
        <a:spcAft>
          <a:spcPct val="20000"/>
        </a:spcAft>
        <a:buFont typeface="Symbol" pitchFamily="18" charset="2"/>
        <a:buChar char="-"/>
        <a:defRPr sz="1600">
          <a:solidFill>
            <a:schemeClr val="tx1"/>
          </a:solidFill>
          <a:latin typeface="+mn-lt"/>
          <a:ea typeface="ＭＳ Ｐゴシック" pitchFamily="124" charset="-128"/>
        </a:defRPr>
      </a:lvl4pPr>
      <a:lvl5pPr marL="17160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5pPr>
      <a:lvl6pPr marL="21732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6pPr>
      <a:lvl7pPr marL="26304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7pPr>
      <a:lvl8pPr marL="30876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8pPr>
      <a:lvl9pPr marL="35448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pos="1992">
          <p15:clr>
            <a:srgbClr val="F26B43"/>
          </p15:clr>
        </p15:guide>
        <p15:guide id="5" pos="2112">
          <p15:clr>
            <a:srgbClr val="F26B43"/>
          </p15:clr>
        </p15:guide>
        <p15:guide id="6" pos="5712">
          <p15:clr>
            <a:srgbClr val="F26B43"/>
          </p15:clr>
        </p15:guide>
        <p15:guide id="7" pos="5568">
          <p15:clr>
            <a:srgbClr val="F26B43"/>
          </p15:clr>
        </p15:guide>
        <p15:guide id="8" pos="7512">
          <p15:clr>
            <a:srgbClr val="F26B43"/>
          </p15:clr>
        </p15:guide>
        <p15:guide id="9" orient="horz" pos="336">
          <p15:clr>
            <a:srgbClr val="F26B43"/>
          </p15:clr>
        </p15:guide>
        <p15:guide id="10" orient="horz" pos="671">
          <p15:clr>
            <a:srgbClr val="F26B43"/>
          </p15:clr>
        </p15:guide>
        <p15:guide id="11" orient="horz" pos="233">
          <p15:clr>
            <a:srgbClr val="F26B43"/>
          </p15:clr>
        </p15:guide>
        <p15:guide id="12" orient="horz" pos="3967">
          <p15:clr>
            <a:srgbClr val="F26B43"/>
          </p15:clr>
        </p15:guide>
        <p15:guide id="13" orient="horz" pos="3716">
          <p15:clr>
            <a:srgbClr val="F26B43"/>
          </p15:clr>
        </p15:guide>
        <p15:guide id="14" orient="horz" pos="15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9" Type="http://schemas.openxmlformats.org/officeDocument/2006/relationships/hyperlink" Target="http://ciselniky.dasta.mzcr.cz/hypertext/200610/hypertext/AJCEG.ht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4" Type="http://schemas.openxmlformats.org/officeDocument/2006/relationships/image" Target="../media/image12.jpe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Hack Kosice</a:t>
            </a:r>
            <a:r>
              <a:rPr lang="en-150" dirty="0"/>
              <a:t> </a:t>
            </a:r>
            <a:r>
              <a:rPr lang="en-US" dirty="0"/>
              <a:t>M</a:t>
            </a:r>
            <a:r>
              <a:rPr lang="en-150" dirty="0"/>
              <a:t>a</a:t>
            </a:r>
            <a:r>
              <a:rPr lang="en-US" dirty="0"/>
              <a:t>r</a:t>
            </a:r>
            <a:r>
              <a:rPr lang="en-150" dirty="0"/>
              <a:t>a</a:t>
            </a:r>
            <a:r>
              <a:rPr lang="en-US" dirty="0"/>
              <a:t>t</a:t>
            </a:r>
            <a:r>
              <a:rPr lang="en-150" dirty="0"/>
              <a:t>hon</a:t>
            </a:r>
            <a:r>
              <a:rPr lang="cs-CZ" dirty="0"/>
              <a:t> - Thermo Fisher</a:t>
            </a:r>
            <a:r>
              <a:rPr lang="en-150" dirty="0"/>
              <a:t> </a:t>
            </a:r>
            <a:r>
              <a:rPr lang="en-US" dirty="0"/>
              <a:t>S</a:t>
            </a:r>
            <a:r>
              <a:rPr lang="en-150" dirty="0"/>
              <a:t>c</a:t>
            </a:r>
            <a:r>
              <a:rPr lang="en-US" dirty="0"/>
              <a:t>i</a:t>
            </a:r>
            <a:r>
              <a:rPr lang="en-150" dirty="0"/>
              <a:t>e</a:t>
            </a:r>
            <a:r>
              <a:rPr lang="en-US" dirty="0"/>
              <a:t>n</a:t>
            </a:r>
            <a:r>
              <a:rPr lang="en-150" dirty="0"/>
              <a:t>t</a:t>
            </a:r>
            <a:r>
              <a:rPr lang="en-US" dirty="0"/>
              <a:t>i</a:t>
            </a:r>
            <a:r>
              <a:rPr lang="en-150" dirty="0"/>
              <a:t>f</a:t>
            </a:r>
            <a:r>
              <a:rPr lang="en-US" dirty="0"/>
              <a:t>i</a:t>
            </a:r>
            <a:r>
              <a:rPr lang="en-150"/>
              <a:t>c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86FE4C-0353-475B-98C9-FA32F9965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 err="1"/>
              <a:t>Detailed</a:t>
            </a:r>
            <a:r>
              <a:rPr lang="cs-CZ" dirty="0"/>
              <a:t> </a:t>
            </a:r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8819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F251-FD38-41CF-8CDB-EAA1E589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533400"/>
          </a:xfrm>
        </p:spPr>
        <p:txBody>
          <a:bodyPr/>
          <a:lstStyle/>
          <a:p>
            <a:r>
              <a:rPr lang="cs-CZ" dirty="0"/>
              <a:t>Group 3 –TEM </a:t>
            </a:r>
            <a:r>
              <a:rPr lang="cs-CZ" dirty="0" err="1"/>
              <a:t>grid</a:t>
            </a:r>
            <a:r>
              <a:rPr lang="cs-CZ" dirty="0"/>
              <a:t> </a:t>
            </a:r>
            <a:r>
              <a:rPr lang="cs-CZ" dirty="0" err="1"/>
              <a:t>oclusions</a:t>
            </a:r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FF60D7E-9CB8-4322-A799-64F027327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" y="2856411"/>
            <a:ext cx="3123509" cy="3123509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4F4FF85-6108-4F87-9FC3-B316C1E9CA5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89" t="2946" r="34350"/>
          <a:stretch/>
        </p:blipFill>
        <p:spPr>
          <a:xfrm>
            <a:off x="4129855" y="736660"/>
            <a:ext cx="2520000" cy="25200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620AD52C-5F88-48E4-AE20-5EB2B2A9C58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89" t="2789" r="35403" b="1240"/>
          <a:stretch/>
        </p:blipFill>
        <p:spPr>
          <a:xfrm>
            <a:off x="6794122" y="736660"/>
            <a:ext cx="2520000" cy="252000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BE70AD3-A977-4D12-8852-61E8A7A67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" t="2635" r="34560" b="1550"/>
          <a:stretch/>
        </p:blipFill>
        <p:spPr>
          <a:xfrm>
            <a:off x="9458389" y="736660"/>
            <a:ext cx="2520000" cy="2520000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F8E7E07E-667A-4B31-A1EB-9B1FEE000B84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384" t="2946" r="34560" b="1395"/>
          <a:stretch/>
        </p:blipFill>
        <p:spPr>
          <a:xfrm>
            <a:off x="4129855" y="3459920"/>
            <a:ext cx="2520000" cy="252000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858F9F23-C47E-4167-BAE2-FEE16251FD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" t="2790" r="34140"/>
          <a:stretch/>
        </p:blipFill>
        <p:spPr>
          <a:xfrm>
            <a:off x="6794122" y="3459920"/>
            <a:ext cx="2491866" cy="2520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C5F0109-524E-4DAC-AAF6-4CF98E498DCC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527" t="2790" r="34566" b="1085"/>
          <a:stretch/>
        </p:blipFill>
        <p:spPr>
          <a:xfrm>
            <a:off x="9430255" y="3459920"/>
            <a:ext cx="2520000" cy="252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002D05-55DA-4A7A-AB53-7F65E7D7C990}"/>
              </a:ext>
            </a:extLst>
          </p:cNvPr>
          <p:cNvCxnSpPr>
            <a:cxnSpLocks/>
          </p:cNvCxnSpPr>
          <p:nvPr/>
        </p:nvCxnSpPr>
        <p:spPr bwMode="auto">
          <a:xfrm>
            <a:off x="4276726" y="974622"/>
            <a:ext cx="561974" cy="54476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8">
            <a:extLst>
              <a:ext uri="{FF2B5EF4-FFF2-40B4-BE49-F238E27FC236}">
                <a16:creationId xmlns:a16="http://schemas.microsoft.com/office/drawing/2014/main" id="{7B36B2EE-E155-4DF9-991E-255E7EF998FF}"/>
              </a:ext>
            </a:extLst>
          </p:cNvPr>
          <p:cNvSpPr txBox="1"/>
          <p:nvPr/>
        </p:nvSpPr>
        <p:spPr>
          <a:xfrm>
            <a:off x="3985588" y="737260"/>
            <a:ext cx="2028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>
                <a:solidFill>
                  <a:srgbClr val="FF0000"/>
                </a:solidFill>
              </a:rPr>
              <a:t>Beam</a:t>
            </a:r>
            <a:r>
              <a:rPr lang="cs-CZ" sz="1200" dirty="0">
                <a:solidFill>
                  <a:srgbClr val="FF0000"/>
                </a:solidFill>
              </a:rPr>
              <a:t> </a:t>
            </a:r>
            <a:r>
              <a:rPr lang="cs-CZ" sz="1200" dirty="0" err="1">
                <a:solidFill>
                  <a:srgbClr val="FF0000"/>
                </a:solidFill>
              </a:rPr>
              <a:t>contour</a:t>
            </a:r>
            <a:r>
              <a:rPr lang="cs-CZ" sz="1200" dirty="0">
                <a:solidFill>
                  <a:srgbClr val="FF0000"/>
                </a:solidFill>
              </a:rPr>
              <a:t> </a:t>
            </a:r>
            <a:r>
              <a:rPr lang="cs-CZ" sz="1200" dirty="0" err="1">
                <a:solidFill>
                  <a:srgbClr val="FF0000"/>
                </a:solidFill>
              </a:rPr>
              <a:t>cut-off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1BB83-59C2-4906-8EC4-71B265C68330}"/>
              </a:ext>
            </a:extLst>
          </p:cNvPr>
          <p:cNvCxnSpPr>
            <a:cxnSpLocks/>
          </p:cNvCxnSpPr>
          <p:nvPr/>
        </p:nvCxnSpPr>
        <p:spPr bwMode="auto">
          <a:xfrm flipH="1">
            <a:off x="6438900" y="1074084"/>
            <a:ext cx="513473" cy="65946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553A4DD5-BDF4-4A83-80EE-FE63DF6A93DD}"/>
              </a:ext>
            </a:extLst>
          </p:cNvPr>
          <p:cNvSpPr txBox="1"/>
          <p:nvPr/>
        </p:nvSpPr>
        <p:spPr>
          <a:xfrm>
            <a:off x="6339001" y="836122"/>
            <a:ext cx="2028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>
                <a:solidFill>
                  <a:srgbClr val="FF0000"/>
                </a:solidFill>
              </a:rPr>
              <a:t>Grid</a:t>
            </a:r>
            <a:r>
              <a:rPr lang="cs-CZ" sz="1200" dirty="0">
                <a:solidFill>
                  <a:srgbClr val="FF0000"/>
                </a:solidFill>
              </a:rPr>
              <a:t> </a:t>
            </a:r>
            <a:r>
              <a:rPr lang="cs-CZ" sz="1200" dirty="0" err="1">
                <a:solidFill>
                  <a:srgbClr val="FF0000"/>
                </a:solidFill>
              </a:rPr>
              <a:t>cut-off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F8A10E-F850-435E-8D6B-F26B7FC1F0D0}"/>
              </a:ext>
            </a:extLst>
          </p:cNvPr>
          <p:cNvSpPr txBox="1"/>
          <p:nvPr/>
        </p:nvSpPr>
        <p:spPr>
          <a:xfrm>
            <a:off x="165605" y="714712"/>
            <a:ext cx="381998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examined</a:t>
            </a:r>
            <a:r>
              <a:rPr lang="cs-CZ" sz="1400" dirty="0"/>
              <a:t> sample </a:t>
            </a:r>
            <a:r>
              <a:rPr lang="cs-CZ" sz="1400" dirty="0" err="1"/>
              <a:t>is</a:t>
            </a:r>
            <a:r>
              <a:rPr lang="cs-CZ" sz="1400" dirty="0"/>
              <a:t> </a:t>
            </a:r>
            <a:r>
              <a:rPr lang="cs-CZ" sz="1400" dirty="0" err="1"/>
              <a:t>laid</a:t>
            </a:r>
            <a:r>
              <a:rPr lang="cs-CZ" sz="1400" dirty="0"/>
              <a:t> on a </a:t>
            </a:r>
            <a:r>
              <a:rPr lang="cs-CZ" sz="1400" dirty="0" err="1"/>
              <a:t>carbon</a:t>
            </a:r>
            <a:r>
              <a:rPr lang="cs-CZ" sz="1400" dirty="0"/>
              <a:t> </a:t>
            </a:r>
            <a:r>
              <a:rPr lang="cs-CZ" sz="1400" dirty="0" err="1"/>
              <a:t>foil</a:t>
            </a:r>
            <a:r>
              <a:rPr lang="cs-CZ" sz="1400" dirty="0"/>
              <a:t> </a:t>
            </a:r>
            <a:r>
              <a:rPr lang="cs-CZ" sz="1400" dirty="0" err="1"/>
              <a:t>supported</a:t>
            </a:r>
            <a:r>
              <a:rPr lang="cs-CZ" sz="1400" dirty="0"/>
              <a:t> by a </a:t>
            </a:r>
            <a:r>
              <a:rPr lang="cs-CZ" sz="1400" dirty="0" err="1"/>
              <a:t>copper</a:t>
            </a:r>
            <a:r>
              <a:rPr lang="cs-CZ" sz="1400" dirty="0"/>
              <a:t> </a:t>
            </a:r>
            <a:r>
              <a:rPr lang="cs-CZ" sz="1400" dirty="0" err="1"/>
              <a:t>grid</a:t>
            </a:r>
            <a:r>
              <a:rPr lang="cs-CZ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Copper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not transparent </a:t>
            </a:r>
            <a:r>
              <a:rPr lang="cs-CZ" sz="1400" dirty="0" err="1"/>
              <a:t>for</a:t>
            </a:r>
            <a:r>
              <a:rPr lang="cs-CZ" sz="1400" dirty="0"/>
              <a:t> </a:t>
            </a:r>
            <a:r>
              <a:rPr lang="cs-CZ" sz="1400" dirty="0" err="1"/>
              <a:t>electrons</a:t>
            </a:r>
            <a:r>
              <a:rPr lang="cs-CZ" sz="1400" dirty="0"/>
              <a:t>, </a:t>
            </a:r>
            <a:r>
              <a:rPr lang="cs-CZ" sz="1400" dirty="0" err="1"/>
              <a:t>therefore</a:t>
            </a:r>
            <a:r>
              <a:rPr lang="cs-CZ" sz="1400" dirty="0"/>
              <a:t>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electron</a:t>
            </a:r>
            <a:r>
              <a:rPr lang="cs-CZ" sz="1400" dirty="0"/>
              <a:t>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r>
              <a:rPr lang="cs-CZ" sz="1400" dirty="0" err="1"/>
              <a:t>may</a:t>
            </a:r>
            <a:r>
              <a:rPr lang="cs-CZ" sz="1400" dirty="0"/>
              <a:t> </a:t>
            </a:r>
            <a:r>
              <a:rPr lang="cs-CZ" sz="1400" dirty="0" err="1"/>
              <a:t>be</a:t>
            </a:r>
            <a:r>
              <a:rPr lang="cs-CZ" sz="1400" dirty="0"/>
              <a:t> </a:t>
            </a:r>
            <a:r>
              <a:rPr lang="cs-CZ" sz="1400" dirty="0" err="1"/>
              <a:t>cut</a:t>
            </a:r>
            <a:r>
              <a:rPr lang="cs-CZ" sz="1400" dirty="0"/>
              <a:t> by a </a:t>
            </a:r>
            <a:r>
              <a:rPr lang="cs-CZ" sz="1400" dirty="0" err="1"/>
              <a:t>grid</a:t>
            </a:r>
            <a:r>
              <a:rPr lang="cs-CZ" sz="1400" dirty="0"/>
              <a:t> </a:t>
            </a:r>
            <a:r>
              <a:rPr lang="cs-CZ" sz="1400" dirty="0" err="1"/>
              <a:t>causing</a:t>
            </a:r>
            <a:r>
              <a:rPr lang="cs-CZ" sz="1400" dirty="0"/>
              <a:t> </a:t>
            </a:r>
            <a:r>
              <a:rPr lang="cs-CZ" sz="1400" dirty="0" err="1"/>
              <a:t>linear</a:t>
            </a:r>
            <a:r>
              <a:rPr lang="cs-CZ" sz="1400" dirty="0"/>
              <a:t> </a:t>
            </a:r>
            <a:r>
              <a:rPr lang="cs-CZ" sz="1400" dirty="0" err="1"/>
              <a:t>cut-offs</a:t>
            </a:r>
            <a:r>
              <a:rPr lang="cs-CZ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Grid</a:t>
            </a:r>
            <a:r>
              <a:rPr lang="cs-CZ" sz="1400" dirty="0"/>
              <a:t> </a:t>
            </a:r>
            <a:r>
              <a:rPr lang="cs-CZ" sz="1400" dirty="0" err="1"/>
              <a:t>cut-offs</a:t>
            </a:r>
            <a:r>
              <a:rPr lang="cs-CZ" sz="1400" dirty="0"/>
              <a:t> </a:t>
            </a:r>
            <a:r>
              <a:rPr lang="cs-CZ" sz="1400" dirty="0" err="1"/>
              <a:t>should</a:t>
            </a:r>
            <a:r>
              <a:rPr lang="cs-CZ" sz="1400" dirty="0"/>
              <a:t> not </a:t>
            </a:r>
            <a:r>
              <a:rPr lang="cs-CZ" sz="1400" dirty="0" err="1"/>
              <a:t>affect</a:t>
            </a:r>
            <a:r>
              <a:rPr lang="cs-CZ" sz="1400" dirty="0"/>
              <a:t>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ellipse</a:t>
            </a:r>
            <a:r>
              <a:rPr lang="cs-CZ" sz="1400" dirty="0"/>
              <a:t> fit </a:t>
            </a:r>
            <a:r>
              <a:rPr lang="cs-CZ" sz="1400" dirty="0" err="1"/>
              <a:t>precision</a:t>
            </a:r>
            <a:r>
              <a:rPr lang="cs-CZ" sz="1400" dirty="0"/>
              <a:t>.</a:t>
            </a:r>
          </a:p>
          <a:p>
            <a:endParaRPr lang="cs-CZ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/>
          </a:p>
          <a:p>
            <a:endParaRPr lang="cs-CZ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797263-CB3D-470E-A63B-A01000D7CF17}"/>
              </a:ext>
            </a:extLst>
          </p:cNvPr>
          <p:cNvSpPr txBox="1"/>
          <p:nvPr/>
        </p:nvSpPr>
        <p:spPr>
          <a:xfrm>
            <a:off x="241745" y="5866289"/>
            <a:ext cx="3691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/>
              <a:t>Fig</a:t>
            </a:r>
            <a:r>
              <a:rPr lang="cs-CZ" sz="1200" dirty="0"/>
              <a:t>: TEM </a:t>
            </a:r>
            <a:r>
              <a:rPr lang="cs-CZ" sz="1200" dirty="0" err="1"/>
              <a:t>carbon</a:t>
            </a:r>
            <a:r>
              <a:rPr lang="cs-CZ" sz="1200" dirty="0"/>
              <a:t> </a:t>
            </a:r>
            <a:r>
              <a:rPr lang="cs-CZ" sz="1200" dirty="0" err="1"/>
              <a:t>foil</a:t>
            </a:r>
            <a:r>
              <a:rPr lang="cs-CZ" sz="1200" dirty="0"/>
              <a:t> </a:t>
            </a:r>
            <a:r>
              <a:rPr lang="cs-CZ" sz="1200" dirty="0" err="1"/>
              <a:t>supported</a:t>
            </a:r>
            <a:r>
              <a:rPr lang="cs-CZ" sz="1200" dirty="0"/>
              <a:t> by a </a:t>
            </a:r>
            <a:r>
              <a:rPr lang="cs-CZ" sz="1200" dirty="0" err="1"/>
              <a:t>coper</a:t>
            </a:r>
            <a:r>
              <a:rPr lang="cs-CZ" sz="1200" dirty="0"/>
              <a:t> </a:t>
            </a:r>
            <a:r>
              <a:rPr lang="cs-CZ" sz="1200" dirty="0" err="1"/>
              <a:t>grid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07220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F251-FD38-41CF-8CDB-EAA1E589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cs-CZ" dirty="0"/>
              <a:t>Group 4 – </a:t>
            </a:r>
            <a:r>
              <a:rPr lang="cs-CZ" dirty="0" err="1"/>
              <a:t>screen</a:t>
            </a:r>
            <a:r>
              <a:rPr lang="cs-CZ" dirty="0"/>
              <a:t> </a:t>
            </a:r>
            <a:r>
              <a:rPr lang="cs-CZ" dirty="0" err="1"/>
              <a:t>illumiantion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</a:t>
            </a:r>
            <a:r>
              <a:rPr lang="cs-CZ" sz="1600" dirty="0"/>
              <a:t>(</a:t>
            </a:r>
            <a:r>
              <a:rPr lang="cs-CZ" sz="1600" dirty="0" err="1"/>
              <a:t>fully</a:t>
            </a:r>
            <a:r>
              <a:rPr lang="cs-CZ" sz="1600" dirty="0"/>
              <a:t> </a:t>
            </a:r>
            <a:r>
              <a:rPr lang="cs-CZ" sz="1600" dirty="0" err="1"/>
              <a:t>illuminated</a:t>
            </a:r>
            <a:r>
              <a:rPr lang="cs-CZ" sz="1600" dirty="0"/>
              <a:t> </a:t>
            </a:r>
            <a:r>
              <a:rPr lang="cs-CZ" sz="1600" dirty="0" err="1"/>
              <a:t>screen</a:t>
            </a:r>
            <a:r>
              <a:rPr lang="cs-CZ" sz="1600" dirty="0"/>
              <a:t>, no </a:t>
            </a:r>
            <a:r>
              <a:rPr lang="cs-CZ" sz="1600" dirty="0" err="1"/>
              <a:t>illumination</a:t>
            </a:r>
            <a:r>
              <a:rPr lang="cs-CZ" sz="1600" dirty="0"/>
              <a:t>) </a:t>
            </a:r>
            <a:endParaRPr lang="en-US" sz="16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6E983C5-6E2B-42C9-8E9A-1C7A81E270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1" y="2869333"/>
            <a:ext cx="2880000" cy="2880000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380AF598-7844-43EE-920C-4F4B05A67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66" y="2869332"/>
            <a:ext cx="2880000" cy="2880000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EFBB4CCE-A09C-4FAE-8A39-3701017D2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51" y="2869332"/>
            <a:ext cx="2880000" cy="2880000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30A3E3FA-6979-4A5E-8242-469B3F227BAC}"/>
              </a:ext>
            </a:extLst>
          </p:cNvPr>
          <p:cNvSpPr txBox="1"/>
          <p:nvPr/>
        </p:nvSpPr>
        <p:spPr>
          <a:xfrm>
            <a:off x="-192092" y="5809301"/>
            <a:ext cx="360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Fig</a:t>
            </a:r>
            <a:r>
              <a:rPr lang="cs-CZ" sz="1200" dirty="0"/>
              <a:t>. </a:t>
            </a:r>
            <a:r>
              <a:rPr lang="cs-CZ" sz="1200" dirty="0" err="1"/>
              <a:t>fully</a:t>
            </a:r>
            <a:r>
              <a:rPr lang="cs-CZ" sz="1200" dirty="0"/>
              <a:t> </a:t>
            </a:r>
            <a:r>
              <a:rPr lang="cs-CZ" sz="1200" dirty="0" err="1"/>
              <a:t>illuminated</a:t>
            </a:r>
            <a:r>
              <a:rPr lang="cs-CZ" sz="1200" dirty="0"/>
              <a:t> </a:t>
            </a:r>
            <a:r>
              <a:rPr lang="cs-CZ" sz="1200" dirty="0" err="1"/>
              <a:t>screen</a:t>
            </a:r>
            <a:r>
              <a:rPr lang="cs-CZ" sz="1200" dirty="0"/>
              <a:t> 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46C5F-6DF2-4CD3-99B4-49BEE43F943A}"/>
              </a:ext>
            </a:extLst>
          </p:cNvPr>
          <p:cNvSpPr txBox="1"/>
          <p:nvPr/>
        </p:nvSpPr>
        <p:spPr>
          <a:xfrm>
            <a:off x="2751526" y="5784849"/>
            <a:ext cx="3657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Fig</a:t>
            </a:r>
            <a:r>
              <a:rPr lang="cs-CZ" sz="1200" dirty="0"/>
              <a:t>. no </a:t>
            </a:r>
            <a:r>
              <a:rPr lang="cs-CZ" sz="1200" dirty="0" err="1"/>
              <a:t>illumination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360F3-9005-4D68-898F-9FF0057761BE}"/>
              </a:ext>
            </a:extLst>
          </p:cNvPr>
          <p:cNvSpPr txBox="1"/>
          <p:nvPr/>
        </p:nvSpPr>
        <p:spPr>
          <a:xfrm>
            <a:off x="7171111" y="5809300"/>
            <a:ext cx="3657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Fig</a:t>
            </a:r>
            <a:r>
              <a:rPr lang="cs-CZ" sz="1200" dirty="0"/>
              <a:t>. </a:t>
            </a:r>
            <a:r>
              <a:rPr lang="cs-CZ" sz="1200" dirty="0" err="1"/>
              <a:t>fully</a:t>
            </a:r>
            <a:r>
              <a:rPr lang="cs-CZ" sz="1200" dirty="0"/>
              <a:t> </a:t>
            </a:r>
            <a:r>
              <a:rPr lang="cs-CZ" sz="1200" dirty="0" err="1"/>
              <a:t>illuminated</a:t>
            </a:r>
            <a:r>
              <a:rPr lang="cs-CZ" sz="1200" dirty="0"/>
              <a:t> </a:t>
            </a:r>
            <a:r>
              <a:rPr lang="cs-CZ" sz="1200" dirty="0" err="1"/>
              <a:t>screen</a:t>
            </a:r>
            <a:r>
              <a:rPr lang="cs-CZ" sz="1200" dirty="0"/>
              <a:t> + </a:t>
            </a:r>
            <a:r>
              <a:rPr lang="cs-CZ" sz="1200" dirty="0" err="1"/>
              <a:t>grid</a:t>
            </a:r>
            <a:r>
              <a:rPr lang="cs-CZ" sz="1200" dirty="0"/>
              <a:t> </a:t>
            </a:r>
            <a:r>
              <a:rPr lang="cs-CZ" sz="1200" dirty="0" err="1"/>
              <a:t>cut-off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DDEAE-0D30-4C2A-A119-E462A662C241}"/>
              </a:ext>
            </a:extLst>
          </p:cNvPr>
          <p:cNvSpPr txBox="1"/>
          <p:nvPr/>
        </p:nvSpPr>
        <p:spPr>
          <a:xfrm>
            <a:off x="262936" y="695204"/>
            <a:ext cx="11666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goal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to </a:t>
            </a:r>
            <a:r>
              <a:rPr lang="cs-CZ" sz="1400" dirty="0" err="1"/>
              <a:t>recognize</a:t>
            </a:r>
            <a:r>
              <a:rPr lang="cs-CZ" sz="1400" dirty="0"/>
              <a:t> </a:t>
            </a:r>
            <a:r>
              <a:rPr lang="cs-CZ" sz="1400" dirty="0" err="1"/>
              <a:t>that</a:t>
            </a:r>
            <a:r>
              <a:rPr lang="cs-CZ" sz="1400" dirty="0"/>
              <a:t> </a:t>
            </a:r>
            <a:r>
              <a:rPr lang="cs-CZ" sz="1400" dirty="0" err="1"/>
              <a:t>there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no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r>
              <a:rPr lang="cs-CZ" sz="1400" dirty="0" err="1"/>
              <a:t>border</a:t>
            </a:r>
            <a:r>
              <a:rPr lang="cs-CZ" sz="1400" dirty="0"/>
              <a:t> </a:t>
            </a:r>
            <a:r>
              <a:rPr lang="cs-CZ" sz="1400" dirty="0" err="1"/>
              <a:t>visible</a:t>
            </a:r>
            <a:r>
              <a:rPr lang="cs-CZ" sz="1400" dirty="0"/>
              <a:t> and </a:t>
            </a:r>
            <a:r>
              <a:rPr lang="cs-CZ" sz="1400" dirty="0" err="1"/>
              <a:t>an</a:t>
            </a:r>
            <a:r>
              <a:rPr lang="cs-CZ" sz="1400" dirty="0"/>
              <a:t> </a:t>
            </a:r>
            <a:r>
              <a:rPr lang="cs-CZ" sz="1400" dirty="0" err="1"/>
              <a:t>ellipse</a:t>
            </a:r>
            <a:r>
              <a:rPr lang="cs-CZ" sz="1400" dirty="0"/>
              <a:t>, </a:t>
            </a:r>
            <a:r>
              <a:rPr lang="cs-CZ" sz="1400" dirty="0" err="1"/>
              <a:t>therefore</a:t>
            </a:r>
            <a:r>
              <a:rPr lang="cs-CZ" sz="1400" dirty="0"/>
              <a:t>, </a:t>
            </a:r>
            <a:r>
              <a:rPr lang="cs-CZ" sz="1400" dirty="0" err="1"/>
              <a:t>can</a:t>
            </a:r>
            <a:r>
              <a:rPr lang="cs-CZ" sz="1400" dirty="0"/>
              <a:t> not </a:t>
            </a:r>
            <a:r>
              <a:rPr lang="cs-CZ" sz="1400" dirty="0" err="1"/>
              <a:t>be</a:t>
            </a:r>
            <a:r>
              <a:rPr lang="cs-CZ" sz="1400" dirty="0"/>
              <a:t> </a:t>
            </a:r>
            <a:r>
              <a:rPr lang="cs-CZ" sz="1400" dirty="0" err="1"/>
              <a:t>fitted</a:t>
            </a:r>
            <a:r>
              <a:rPr lang="cs-CZ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There</a:t>
            </a:r>
            <a:r>
              <a:rPr lang="cs-CZ" sz="1400" dirty="0"/>
              <a:t> are </a:t>
            </a:r>
            <a:r>
              <a:rPr lang="cs-CZ" sz="1400" dirty="0" err="1"/>
              <a:t>three</a:t>
            </a:r>
            <a:r>
              <a:rPr lang="cs-CZ" sz="1400" dirty="0"/>
              <a:t> </a:t>
            </a:r>
            <a:r>
              <a:rPr lang="cs-CZ" sz="1400" dirty="0" err="1"/>
              <a:t>types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</a:t>
            </a:r>
            <a:r>
              <a:rPr lang="cs-CZ" sz="1400" dirty="0" err="1"/>
              <a:t>illuminations</a:t>
            </a:r>
            <a:r>
              <a:rPr lang="cs-CZ" sz="1400" dirty="0"/>
              <a:t> in </a:t>
            </a:r>
            <a:r>
              <a:rPr lang="cs-CZ" sz="1400" dirty="0" err="1"/>
              <a:t>this</a:t>
            </a:r>
            <a:r>
              <a:rPr lang="cs-CZ" sz="1400" dirty="0"/>
              <a:t> </a:t>
            </a:r>
            <a:r>
              <a:rPr lang="cs-CZ" sz="1400" dirty="0" err="1"/>
              <a:t>group</a:t>
            </a:r>
            <a:r>
              <a:rPr lang="cs-CZ" sz="1400" dirty="0"/>
              <a:t>: </a:t>
            </a:r>
          </a:p>
          <a:p>
            <a:endParaRPr lang="cs-CZ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fully</a:t>
            </a:r>
            <a:r>
              <a:rPr lang="cs-CZ" sz="1400" dirty="0"/>
              <a:t> </a:t>
            </a:r>
            <a:r>
              <a:rPr lang="cs-CZ" sz="1400" dirty="0" err="1"/>
              <a:t>illuminated</a:t>
            </a:r>
            <a:r>
              <a:rPr lang="cs-CZ" sz="1400" dirty="0"/>
              <a:t> </a:t>
            </a:r>
            <a:r>
              <a:rPr lang="cs-CZ" sz="1400" dirty="0" err="1"/>
              <a:t>screen</a:t>
            </a:r>
            <a:r>
              <a:rPr lang="cs-CZ" sz="1400" dirty="0"/>
              <a:t>: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spread </a:t>
            </a:r>
            <a:r>
              <a:rPr lang="cs-CZ" sz="1400" dirty="0" err="1"/>
              <a:t>all</a:t>
            </a:r>
            <a:r>
              <a:rPr lang="cs-CZ" sz="1400" dirty="0"/>
              <a:t> </a:t>
            </a:r>
            <a:r>
              <a:rPr lang="cs-CZ" sz="1400" dirty="0" err="1"/>
              <a:t>over</a:t>
            </a:r>
            <a:r>
              <a:rPr lang="cs-CZ" sz="1400" dirty="0"/>
              <a:t>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field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</a:t>
            </a:r>
            <a:r>
              <a:rPr lang="cs-CZ" sz="1400" dirty="0" err="1"/>
              <a:t>view</a:t>
            </a:r>
            <a:r>
              <a:rPr lang="cs-CZ" sz="1400" dirty="0"/>
              <a:t> (FOV)</a:t>
            </a:r>
            <a:r>
              <a:rPr lang="cs-CZ" sz="1400" dirty="0">
                <a:sym typeface="Wingdings" panose="05000000000000000000" pitchFamily="2" charset="2"/>
              </a:rPr>
              <a:t>  </a:t>
            </a:r>
            <a:r>
              <a:rPr lang="cs-CZ" sz="1400" b="1" u="sng" dirty="0">
                <a:sym typeface="Wingdings" panose="05000000000000000000" pitchFamily="2" charset="2"/>
              </a:rPr>
              <a:t>no </a:t>
            </a:r>
            <a:r>
              <a:rPr lang="cs-CZ" sz="1400" b="1" u="sng" dirty="0" err="1">
                <a:sym typeface="Wingdings" panose="05000000000000000000" pitchFamily="2" charset="2"/>
              </a:rPr>
              <a:t>ellipse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can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be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fitted</a:t>
            </a:r>
            <a:endParaRPr lang="cs-CZ" sz="1400" b="1" u="sng" dirty="0"/>
          </a:p>
          <a:p>
            <a:pPr lvl="1"/>
            <a:endParaRPr lang="cs-CZ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1400" dirty="0"/>
              <a:t>no </a:t>
            </a:r>
            <a:r>
              <a:rPr lang="cs-CZ" sz="1400" dirty="0" err="1"/>
              <a:t>illumination</a:t>
            </a:r>
            <a:r>
              <a:rPr lang="cs-CZ" sz="1400" dirty="0"/>
              <a:t>: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</a:t>
            </a:r>
            <a:r>
              <a:rPr lang="cs-CZ" sz="1400" dirty="0" err="1"/>
              <a:t>completely</a:t>
            </a:r>
            <a:r>
              <a:rPr lang="cs-CZ" sz="1400" dirty="0"/>
              <a:t> </a:t>
            </a:r>
            <a:r>
              <a:rPr lang="cs-CZ" sz="1400" dirty="0" err="1"/>
              <a:t>out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FOV </a:t>
            </a:r>
            <a:r>
              <a:rPr lang="cs-CZ" sz="1400" dirty="0">
                <a:sym typeface="Wingdings" panose="05000000000000000000" pitchFamily="2" charset="2"/>
              </a:rPr>
              <a:t> </a:t>
            </a:r>
            <a:r>
              <a:rPr lang="cs-CZ" sz="1400" b="1" u="sng" dirty="0">
                <a:sym typeface="Wingdings" panose="05000000000000000000" pitchFamily="2" charset="2"/>
              </a:rPr>
              <a:t>no </a:t>
            </a:r>
            <a:r>
              <a:rPr lang="cs-CZ" sz="1400" b="1" u="sng" dirty="0" err="1">
                <a:sym typeface="Wingdings" panose="05000000000000000000" pitchFamily="2" charset="2"/>
              </a:rPr>
              <a:t>ellipse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can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be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fitted</a:t>
            </a:r>
            <a:endParaRPr lang="cs-CZ" sz="1400" b="1" u="sng" dirty="0"/>
          </a:p>
          <a:p>
            <a:pPr lvl="1"/>
            <a:endParaRPr lang="cs-CZ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fully</a:t>
            </a:r>
            <a:r>
              <a:rPr lang="cs-CZ" sz="1400" dirty="0"/>
              <a:t> </a:t>
            </a:r>
            <a:r>
              <a:rPr lang="cs-CZ" sz="1400" dirty="0" err="1"/>
              <a:t>illuminated</a:t>
            </a:r>
            <a:r>
              <a:rPr lang="cs-CZ" sz="1400" dirty="0"/>
              <a:t> </a:t>
            </a:r>
            <a:r>
              <a:rPr lang="cs-CZ" sz="1400" dirty="0" err="1"/>
              <a:t>screen</a:t>
            </a:r>
            <a:r>
              <a:rPr lang="cs-CZ" sz="1400" dirty="0"/>
              <a:t> + </a:t>
            </a:r>
            <a:r>
              <a:rPr lang="cs-CZ" sz="1400" dirty="0" err="1"/>
              <a:t>grid</a:t>
            </a:r>
            <a:r>
              <a:rPr lang="cs-CZ" sz="1400" dirty="0"/>
              <a:t> </a:t>
            </a:r>
            <a:r>
              <a:rPr lang="cs-CZ" sz="1400" dirty="0" err="1"/>
              <a:t>occlusion</a:t>
            </a:r>
            <a:r>
              <a:rPr lang="cs-CZ" sz="1400" dirty="0"/>
              <a:t>: background/</a:t>
            </a:r>
            <a:r>
              <a:rPr lang="cs-CZ" sz="1400" dirty="0" err="1"/>
              <a:t>dark</a:t>
            </a:r>
            <a:r>
              <a:rPr lang="cs-CZ" sz="1400" dirty="0"/>
              <a:t> </a:t>
            </a:r>
            <a:r>
              <a:rPr lang="cs-CZ" sz="1400" dirty="0" err="1"/>
              <a:t>pixels</a:t>
            </a:r>
            <a:r>
              <a:rPr lang="cs-CZ" sz="1400" dirty="0"/>
              <a:t> are </a:t>
            </a:r>
            <a:r>
              <a:rPr lang="cs-CZ" sz="1400" dirty="0" err="1"/>
              <a:t>caused</a:t>
            </a:r>
            <a:r>
              <a:rPr lang="cs-CZ" sz="1400" dirty="0"/>
              <a:t> </a:t>
            </a:r>
            <a:r>
              <a:rPr lang="cs-CZ" sz="1400" dirty="0" err="1"/>
              <a:t>only</a:t>
            </a:r>
            <a:r>
              <a:rPr lang="cs-CZ" sz="1400" dirty="0"/>
              <a:t> by </a:t>
            </a:r>
            <a:r>
              <a:rPr lang="cs-CZ" sz="1400" dirty="0" err="1"/>
              <a:t>grid</a:t>
            </a:r>
            <a:r>
              <a:rPr lang="cs-CZ" sz="1400" dirty="0"/>
              <a:t> </a:t>
            </a:r>
            <a:r>
              <a:rPr lang="cs-CZ" sz="1400" dirty="0" err="1"/>
              <a:t>occlusion</a:t>
            </a:r>
            <a:r>
              <a:rPr lang="cs-CZ" sz="1400" dirty="0"/>
              <a:t> </a:t>
            </a:r>
            <a:r>
              <a:rPr lang="cs-CZ" sz="1400" dirty="0">
                <a:sym typeface="Wingdings" panose="05000000000000000000" pitchFamily="2" charset="2"/>
              </a:rPr>
              <a:t> </a:t>
            </a:r>
            <a:r>
              <a:rPr lang="cs-CZ" sz="1400" b="1" u="sng" dirty="0">
                <a:sym typeface="Wingdings" panose="05000000000000000000" pitchFamily="2" charset="2"/>
              </a:rPr>
              <a:t>no </a:t>
            </a:r>
            <a:r>
              <a:rPr lang="cs-CZ" sz="1400" b="1" u="sng" dirty="0" err="1">
                <a:sym typeface="Wingdings" panose="05000000000000000000" pitchFamily="2" charset="2"/>
              </a:rPr>
              <a:t>ellipse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can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be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fitted</a:t>
            </a:r>
            <a:endParaRPr lang="cs-CZ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endParaRPr lang="cs-CZ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/>
          </a:p>
          <a:p>
            <a:endParaRPr lang="cs-CZ" sz="16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863A6C4-2D5D-4002-9BA3-7085B64EE5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7798" y="3537858"/>
            <a:ext cx="309700" cy="3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95C982-252C-4313-A674-A9B7A8C8E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636" y="2869332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035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F251-FD38-41CF-8CDB-EAA1E589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cs-CZ" dirty="0"/>
              <a:t>Group 5 – </a:t>
            </a:r>
            <a:r>
              <a:rPr lang="cs-CZ" dirty="0" err="1"/>
              <a:t>Screen</a:t>
            </a:r>
            <a:r>
              <a:rPr lang="cs-CZ" dirty="0"/>
              <a:t> </a:t>
            </a:r>
            <a:r>
              <a:rPr lang="cs-CZ" dirty="0" err="1"/>
              <a:t>illumiantion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(</a:t>
            </a:r>
            <a:r>
              <a:rPr lang="cs-CZ" dirty="0" err="1"/>
              <a:t>afterglows</a:t>
            </a:r>
            <a:r>
              <a:rPr lang="cs-CZ" dirty="0"/>
              <a:t>, </a:t>
            </a:r>
            <a:r>
              <a:rPr lang="cs-CZ" dirty="0" err="1"/>
              <a:t>off-screen</a:t>
            </a:r>
            <a:r>
              <a:rPr lang="cs-CZ" dirty="0"/>
              <a:t> </a:t>
            </a:r>
            <a:r>
              <a:rPr lang="cs-CZ" dirty="0" err="1"/>
              <a:t>scatterings</a:t>
            </a:r>
            <a:r>
              <a:rPr lang="cs-CZ" dirty="0"/>
              <a:t>) </a:t>
            </a:r>
            <a:endParaRPr 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24C83EE-F354-464E-9273-561B38A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4146" r="36082"/>
          <a:stretch/>
        </p:blipFill>
        <p:spPr>
          <a:xfrm>
            <a:off x="7088776" y="2919402"/>
            <a:ext cx="2830909" cy="2880000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1FC14D7D-7316-4C6E-9893-6786DD9A15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t="3415" r="34765" b="2073"/>
          <a:stretch/>
        </p:blipFill>
        <p:spPr>
          <a:xfrm>
            <a:off x="1692234" y="2919402"/>
            <a:ext cx="2830909" cy="2880000"/>
          </a:xfrm>
          <a:prstGeom prst="rect">
            <a:avLst/>
          </a:prstGeom>
        </p:spPr>
      </p:pic>
      <p:sp>
        <p:nvSpPr>
          <p:cNvPr id="6" name="Šipka: doprava 5">
            <a:extLst>
              <a:ext uri="{FF2B5EF4-FFF2-40B4-BE49-F238E27FC236}">
                <a16:creationId xmlns:a16="http://schemas.microsoft.com/office/drawing/2014/main" id="{21B8BB75-95DB-4842-AEE1-57D1F87B1781}"/>
              </a:ext>
            </a:extLst>
          </p:cNvPr>
          <p:cNvSpPr/>
          <p:nvPr/>
        </p:nvSpPr>
        <p:spPr bwMode="auto">
          <a:xfrm>
            <a:off x="5038179" y="4000834"/>
            <a:ext cx="1613089" cy="71713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48BC8A0-0316-4301-A94A-0CF96EA9CC57}"/>
              </a:ext>
            </a:extLst>
          </p:cNvPr>
          <p:cNvSpPr txBox="1"/>
          <p:nvPr/>
        </p:nvSpPr>
        <p:spPr>
          <a:xfrm>
            <a:off x="4577450" y="3251519"/>
            <a:ext cx="24570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/>
              <a:t>Electron</a:t>
            </a:r>
            <a:r>
              <a:rPr lang="cs-CZ" sz="1400" dirty="0"/>
              <a:t>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r>
              <a:rPr lang="cs-CZ" sz="1400" dirty="0" err="1"/>
              <a:t>shifted</a:t>
            </a:r>
            <a:r>
              <a:rPr lang="cs-CZ" sz="1400" dirty="0"/>
              <a:t> </a:t>
            </a:r>
            <a:r>
              <a:rPr lang="cs-CZ" sz="1400" dirty="0" err="1"/>
              <a:t>out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FOV</a:t>
            </a:r>
            <a:r>
              <a:rPr lang="cs-CZ" sz="2400" dirty="0"/>
              <a:t>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7991D-CE93-4588-A0D3-85E515DBD30A}"/>
              </a:ext>
            </a:extLst>
          </p:cNvPr>
          <p:cNvSpPr txBox="1"/>
          <p:nvPr/>
        </p:nvSpPr>
        <p:spPr>
          <a:xfrm>
            <a:off x="262936" y="669443"/>
            <a:ext cx="116661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goal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to </a:t>
            </a:r>
            <a:r>
              <a:rPr lang="cs-CZ" sz="1400" dirty="0" err="1"/>
              <a:t>recognize</a:t>
            </a:r>
            <a:r>
              <a:rPr lang="cs-CZ" sz="1400" dirty="0"/>
              <a:t> </a:t>
            </a:r>
            <a:r>
              <a:rPr lang="cs-CZ" sz="1400" dirty="0" err="1"/>
              <a:t>that</a:t>
            </a:r>
            <a:r>
              <a:rPr lang="cs-CZ" sz="1400" dirty="0"/>
              <a:t> </a:t>
            </a:r>
            <a:r>
              <a:rPr lang="cs-CZ" sz="1400" dirty="0" err="1"/>
              <a:t>there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no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r>
              <a:rPr lang="cs-CZ" sz="1400" dirty="0" err="1"/>
              <a:t>border</a:t>
            </a:r>
            <a:r>
              <a:rPr lang="cs-CZ" sz="1400" dirty="0"/>
              <a:t> </a:t>
            </a:r>
            <a:r>
              <a:rPr lang="cs-CZ" sz="1400" dirty="0" err="1"/>
              <a:t>visible</a:t>
            </a:r>
            <a:r>
              <a:rPr lang="cs-CZ" sz="1400" dirty="0"/>
              <a:t> </a:t>
            </a:r>
            <a:r>
              <a:rPr lang="cs-CZ" sz="1400" dirty="0" err="1"/>
              <a:t>even</a:t>
            </a:r>
            <a:r>
              <a:rPr lang="cs-CZ" sz="1400" dirty="0"/>
              <a:t> </a:t>
            </a:r>
            <a:r>
              <a:rPr lang="cs-CZ" sz="1400" dirty="0" err="1"/>
              <a:t>if</a:t>
            </a:r>
            <a:r>
              <a:rPr lang="cs-CZ" sz="1400" dirty="0"/>
              <a:t> </a:t>
            </a:r>
            <a:r>
              <a:rPr lang="cs-CZ" sz="1400" dirty="0" err="1"/>
              <a:t>there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</a:t>
            </a:r>
            <a:r>
              <a:rPr lang="cs-CZ" sz="1400" dirty="0" err="1"/>
              <a:t>some</a:t>
            </a:r>
            <a:r>
              <a:rPr lang="cs-CZ" sz="1400" dirty="0"/>
              <a:t> (</a:t>
            </a:r>
            <a:r>
              <a:rPr lang="cs-CZ" sz="1400" dirty="0" err="1"/>
              <a:t>often</a:t>
            </a:r>
            <a:r>
              <a:rPr lang="cs-CZ" sz="1400" dirty="0"/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oboto"/>
              </a:rPr>
              <a:t>not negligible</a:t>
            </a:r>
            <a:r>
              <a:rPr lang="cs-CZ" sz="1400" dirty="0"/>
              <a:t>) </a:t>
            </a:r>
            <a:r>
              <a:rPr lang="cs-CZ" sz="1400" dirty="0" err="1"/>
              <a:t>illumination</a:t>
            </a:r>
            <a:r>
              <a:rPr lang="cs-CZ" sz="1400" dirty="0"/>
              <a:t>. These </a:t>
            </a:r>
            <a:r>
              <a:rPr lang="cs-CZ" sz="1400" dirty="0" err="1"/>
              <a:t>illuminations</a:t>
            </a:r>
            <a:r>
              <a:rPr lang="cs-CZ" sz="1400" dirty="0"/>
              <a:t> are </a:t>
            </a:r>
            <a:r>
              <a:rPr lang="cs-CZ" sz="1400" dirty="0" err="1"/>
              <a:t>mainly</a:t>
            </a:r>
            <a:r>
              <a:rPr lang="cs-CZ" sz="1400" dirty="0"/>
              <a:t> </a:t>
            </a:r>
            <a:r>
              <a:rPr lang="cs-CZ" sz="1400" dirty="0" err="1"/>
              <a:t>caused</a:t>
            </a:r>
            <a:r>
              <a:rPr lang="cs-CZ" sz="1400" dirty="0"/>
              <a:t> by </a:t>
            </a:r>
            <a:r>
              <a:rPr lang="cs-CZ" sz="1400" dirty="0" err="1"/>
              <a:t>two</a:t>
            </a:r>
            <a:r>
              <a:rPr lang="cs-CZ" sz="1400" dirty="0"/>
              <a:t> </a:t>
            </a:r>
            <a:r>
              <a:rPr lang="cs-CZ" sz="1400" dirty="0" err="1"/>
              <a:t>physical</a:t>
            </a:r>
            <a:r>
              <a:rPr lang="cs-CZ" sz="1400" dirty="0"/>
              <a:t> </a:t>
            </a:r>
            <a:r>
              <a:rPr lang="cs-CZ" sz="1400" dirty="0" err="1"/>
              <a:t>effects</a:t>
            </a:r>
            <a:r>
              <a:rPr lang="cs-CZ" sz="1400" dirty="0"/>
              <a:t> – </a:t>
            </a:r>
            <a:r>
              <a:rPr lang="cs-CZ" sz="1400" dirty="0" err="1"/>
              <a:t>Afterglow</a:t>
            </a:r>
            <a:r>
              <a:rPr lang="cs-CZ" sz="1400" dirty="0"/>
              <a:t> and </a:t>
            </a:r>
            <a:r>
              <a:rPr lang="cs-CZ" sz="1400" dirty="0" err="1"/>
              <a:t>Off-screen</a:t>
            </a:r>
            <a:r>
              <a:rPr lang="cs-CZ" sz="1400" dirty="0"/>
              <a:t> </a:t>
            </a:r>
            <a:r>
              <a:rPr lang="cs-CZ" sz="1400" dirty="0" err="1"/>
              <a:t>scattering</a:t>
            </a:r>
            <a:endParaRPr lang="cs-CZ" sz="1400" dirty="0"/>
          </a:p>
          <a:p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Afterglow</a:t>
            </a:r>
            <a:r>
              <a:rPr lang="cs-CZ" sz="14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1400" dirty="0"/>
              <a:t>TEM </a:t>
            </a:r>
            <a:r>
              <a:rPr lang="cs-CZ" sz="1400" dirty="0" err="1"/>
              <a:t>images</a:t>
            </a:r>
            <a:r>
              <a:rPr lang="cs-CZ" sz="1400" dirty="0"/>
              <a:t> are </a:t>
            </a:r>
            <a:r>
              <a:rPr lang="cs-CZ" sz="1400" dirty="0" err="1"/>
              <a:t>acquired</a:t>
            </a:r>
            <a:r>
              <a:rPr lang="cs-CZ" sz="1400" dirty="0"/>
              <a:t> by a CCD </a:t>
            </a:r>
            <a:r>
              <a:rPr lang="cs-CZ" sz="1400" dirty="0" err="1"/>
              <a:t>camera</a:t>
            </a:r>
            <a:r>
              <a:rPr lang="cs-CZ" sz="1400" dirty="0"/>
              <a:t> </a:t>
            </a:r>
            <a:r>
              <a:rPr lang="cs-CZ" sz="1400" dirty="0" err="1"/>
              <a:t>capturing</a:t>
            </a:r>
            <a:r>
              <a:rPr lang="cs-CZ" sz="1400" dirty="0"/>
              <a:t> a </a:t>
            </a:r>
            <a:r>
              <a:rPr lang="cs-CZ" sz="1400" dirty="0" err="1"/>
              <a:t>fluorescent</a:t>
            </a:r>
            <a:r>
              <a:rPr lang="cs-CZ" sz="1400" dirty="0"/>
              <a:t> </a:t>
            </a:r>
            <a:r>
              <a:rPr lang="cs-CZ" sz="1400" dirty="0" err="1"/>
              <a:t>screen</a:t>
            </a:r>
            <a:r>
              <a:rPr lang="cs-CZ" sz="1400" dirty="0"/>
              <a:t>. A </a:t>
            </a:r>
            <a:r>
              <a:rPr lang="cs-CZ" sz="1400" dirty="0" err="1"/>
              <a:t>fluorescent</a:t>
            </a:r>
            <a:r>
              <a:rPr lang="cs-CZ" sz="1400" dirty="0"/>
              <a:t> </a:t>
            </a:r>
            <a:r>
              <a:rPr lang="cs-CZ" sz="1400" dirty="0" err="1"/>
              <a:t>screen</a:t>
            </a:r>
            <a:r>
              <a:rPr lang="cs-CZ" sz="1400" dirty="0"/>
              <a:t> </a:t>
            </a:r>
            <a:r>
              <a:rPr lang="cs-CZ" sz="1400" dirty="0" err="1"/>
              <a:t>converts</a:t>
            </a:r>
            <a:r>
              <a:rPr lang="cs-CZ" sz="1400" dirty="0"/>
              <a:t>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energy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incident </a:t>
            </a:r>
            <a:r>
              <a:rPr lang="cs-CZ" sz="1400" dirty="0" err="1"/>
              <a:t>electrons</a:t>
            </a:r>
            <a:r>
              <a:rPr lang="cs-CZ" sz="1400" dirty="0"/>
              <a:t> to </a:t>
            </a:r>
            <a:r>
              <a:rPr lang="cs-CZ" sz="1400" dirty="0" err="1"/>
              <a:t>visible</a:t>
            </a:r>
            <a:r>
              <a:rPr lang="cs-CZ" sz="1400" dirty="0"/>
              <a:t> </a:t>
            </a:r>
            <a:r>
              <a:rPr lang="cs-CZ" sz="1400" dirty="0" err="1"/>
              <a:t>light</a:t>
            </a:r>
            <a:r>
              <a:rPr lang="cs-CZ" sz="1400" dirty="0"/>
              <a:t>.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fluorescent</a:t>
            </a:r>
            <a:r>
              <a:rPr lang="cs-CZ" sz="1400" dirty="0"/>
              <a:t> </a:t>
            </a:r>
            <a:r>
              <a:rPr lang="cs-CZ" sz="1400" dirty="0" err="1"/>
              <a:t>screen</a:t>
            </a:r>
            <a:r>
              <a:rPr lang="cs-CZ" sz="1400" dirty="0"/>
              <a:t> </a:t>
            </a:r>
            <a:r>
              <a:rPr lang="cs-CZ" sz="1400" dirty="0" err="1"/>
              <a:t>suffers</a:t>
            </a:r>
            <a:r>
              <a:rPr lang="cs-CZ" sz="1400" dirty="0"/>
              <a:t> from </a:t>
            </a:r>
            <a:r>
              <a:rPr lang="cs-CZ" sz="1400" dirty="0" err="1"/>
              <a:t>an</a:t>
            </a:r>
            <a:r>
              <a:rPr lang="cs-CZ" sz="1400" dirty="0"/>
              <a:t> </a:t>
            </a:r>
            <a:r>
              <a:rPr lang="cs-CZ" sz="1400" dirty="0" err="1"/>
              <a:t>undesirable</a:t>
            </a:r>
            <a:r>
              <a:rPr lang="cs-CZ" sz="1400" dirty="0"/>
              <a:t> </a:t>
            </a:r>
            <a:r>
              <a:rPr lang="cs-CZ" sz="1400" dirty="0" err="1"/>
              <a:t>effect</a:t>
            </a:r>
            <a:r>
              <a:rPr lang="cs-CZ" sz="1400" dirty="0"/>
              <a:t> </a:t>
            </a:r>
            <a:r>
              <a:rPr lang="cs-CZ" sz="1400" dirty="0" err="1"/>
              <a:t>called</a:t>
            </a:r>
            <a:r>
              <a:rPr lang="cs-CZ" sz="1400" dirty="0"/>
              <a:t> </a:t>
            </a:r>
            <a:r>
              <a:rPr lang="cs-CZ" sz="1400" dirty="0" err="1"/>
              <a:t>afterglow</a:t>
            </a:r>
            <a:r>
              <a:rPr lang="cs-CZ" sz="1400" dirty="0"/>
              <a:t>, </a:t>
            </a:r>
            <a:r>
              <a:rPr lang="cs-CZ" sz="1400" dirty="0" err="1"/>
              <a:t>emerging</a:t>
            </a:r>
            <a:r>
              <a:rPr lang="cs-CZ" sz="1400" dirty="0"/>
              <a:t> </a:t>
            </a:r>
            <a:r>
              <a:rPr lang="cs-CZ" sz="1400" dirty="0" err="1"/>
              <a:t>after</a:t>
            </a:r>
            <a:r>
              <a:rPr lang="cs-CZ" sz="1400" dirty="0"/>
              <a:t> a </a:t>
            </a:r>
            <a:r>
              <a:rPr lang="cs-CZ" sz="1400" dirty="0" err="1"/>
              <a:t>sudden</a:t>
            </a:r>
            <a:r>
              <a:rPr lang="cs-CZ" sz="1400" dirty="0"/>
              <a:t> </a:t>
            </a:r>
            <a:r>
              <a:rPr lang="cs-CZ" sz="1400" dirty="0" err="1"/>
              <a:t>change</a:t>
            </a:r>
            <a:r>
              <a:rPr lang="cs-CZ" sz="1400" dirty="0"/>
              <a:t> in </a:t>
            </a:r>
            <a:r>
              <a:rPr lang="cs-CZ" sz="1400" dirty="0" err="1"/>
              <a:t>illumination</a:t>
            </a:r>
            <a:r>
              <a:rPr lang="cs-CZ" sz="1400" dirty="0"/>
              <a:t> </a:t>
            </a:r>
            <a:r>
              <a:rPr lang="cs-CZ" sz="1400" dirty="0" err="1"/>
              <a:t>conditions</a:t>
            </a:r>
            <a:r>
              <a:rPr lang="cs-CZ" sz="1400" dirty="0"/>
              <a:t> (</a:t>
            </a:r>
            <a:r>
              <a:rPr lang="cs-CZ" sz="1400" dirty="0" err="1"/>
              <a:t>e.g</a:t>
            </a:r>
            <a:r>
              <a:rPr lang="cs-CZ" sz="1400" dirty="0"/>
              <a:t>. </a:t>
            </a:r>
            <a:r>
              <a:rPr lang="cs-CZ" sz="1400" dirty="0" err="1"/>
              <a:t>after</a:t>
            </a:r>
            <a:r>
              <a:rPr lang="cs-CZ" sz="1400" dirty="0"/>
              <a:t> </a:t>
            </a:r>
            <a:r>
              <a:rPr lang="cs-CZ" sz="1400" dirty="0" err="1"/>
              <a:t>an</a:t>
            </a:r>
            <a:r>
              <a:rPr lang="cs-CZ" sz="1400" dirty="0"/>
              <a:t> </a:t>
            </a:r>
            <a:r>
              <a:rPr lang="cs-CZ" sz="1400" dirty="0" err="1"/>
              <a:t>abrupt</a:t>
            </a:r>
            <a:r>
              <a:rPr lang="cs-CZ" sz="1400" dirty="0"/>
              <a:t> shift </a:t>
            </a:r>
            <a:r>
              <a:rPr lang="cs-CZ" sz="1400" dirty="0" err="1"/>
              <a:t>of</a:t>
            </a:r>
            <a:r>
              <a:rPr lang="cs-CZ" sz="1400" dirty="0"/>
              <a:t>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r>
              <a:rPr lang="cs-CZ" sz="1400" dirty="0" err="1"/>
              <a:t>out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FOV). </a:t>
            </a:r>
            <a:r>
              <a:rPr lang="cs-CZ" sz="1400" dirty="0" err="1"/>
              <a:t>Due</a:t>
            </a:r>
            <a:r>
              <a:rPr lang="cs-CZ" sz="1400" dirty="0"/>
              <a:t> to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time</a:t>
            </a:r>
            <a:r>
              <a:rPr lang="cs-CZ" sz="1400" dirty="0"/>
              <a:t> </a:t>
            </a:r>
            <a:r>
              <a:rPr lang="cs-CZ" sz="1400" dirty="0" err="1"/>
              <a:t>constant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a </a:t>
            </a:r>
            <a:r>
              <a:rPr lang="cs-CZ" sz="1400" dirty="0" err="1"/>
              <a:t>fluorescent</a:t>
            </a:r>
            <a:r>
              <a:rPr lang="cs-CZ" sz="1400" dirty="0"/>
              <a:t> </a:t>
            </a:r>
            <a:r>
              <a:rPr lang="cs-CZ" sz="1400" dirty="0" err="1"/>
              <a:t>screen</a:t>
            </a:r>
            <a:r>
              <a:rPr lang="cs-CZ" sz="1400" dirty="0"/>
              <a:t>, </a:t>
            </a:r>
            <a:r>
              <a:rPr lang="cs-CZ" sz="1400" dirty="0" err="1"/>
              <a:t>it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„</a:t>
            </a:r>
            <a:r>
              <a:rPr lang="cs-CZ" sz="1400" dirty="0" err="1"/>
              <a:t>shining</a:t>
            </a:r>
            <a:r>
              <a:rPr lang="cs-CZ" sz="1400" dirty="0"/>
              <a:t>“ </a:t>
            </a:r>
            <a:r>
              <a:rPr lang="cs-CZ" sz="1400" dirty="0" err="1"/>
              <a:t>for</a:t>
            </a:r>
            <a:r>
              <a:rPr lang="cs-CZ" sz="1400" dirty="0"/>
              <a:t> a </a:t>
            </a:r>
            <a:r>
              <a:rPr lang="cs-CZ" sz="1400" dirty="0" err="1"/>
              <a:t>certain</a:t>
            </a:r>
            <a:r>
              <a:rPr lang="cs-CZ" sz="1400" dirty="0"/>
              <a:t> period </a:t>
            </a:r>
            <a:r>
              <a:rPr lang="cs-CZ" sz="1400" dirty="0" err="1"/>
              <a:t>even</a:t>
            </a:r>
            <a:r>
              <a:rPr lang="cs-CZ" sz="1400" dirty="0"/>
              <a:t> </a:t>
            </a:r>
            <a:r>
              <a:rPr lang="cs-CZ" sz="1400" dirty="0" err="1"/>
              <a:t>if</a:t>
            </a:r>
            <a:r>
              <a:rPr lang="cs-CZ" sz="1400" dirty="0"/>
              <a:t>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electron</a:t>
            </a:r>
            <a:r>
              <a:rPr lang="cs-CZ" sz="1400" dirty="0"/>
              <a:t>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</a:t>
            </a:r>
            <a:r>
              <a:rPr lang="cs-CZ" sz="1400" dirty="0" err="1"/>
              <a:t>completely</a:t>
            </a:r>
            <a:r>
              <a:rPr lang="cs-CZ" sz="1400" dirty="0"/>
              <a:t> </a:t>
            </a:r>
            <a:r>
              <a:rPr lang="cs-CZ" sz="1400" dirty="0" err="1"/>
              <a:t>out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FOV. </a:t>
            </a:r>
            <a:r>
              <a:rPr lang="cs-CZ" sz="1400" dirty="0" err="1"/>
              <a:t>Although</a:t>
            </a:r>
            <a:r>
              <a:rPr lang="cs-CZ" sz="1400" dirty="0"/>
              <a:t>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captured</a:t>
            </a:r>
            <a:r>
              <a:rPr lang="cs-CZ" sz="1400" dirty="0"/>
              <a:t> </a:t>
            </a:r>
            <a:r>
              <a:rPr lang="cs-CZ" sz="1400" dirty="0" err="1"/>
              <a:t>afterglow</a:t>
            </a:r>
            <a:r>
              <a:rPr lang="cs-CZ" sz="1400" dirty="0"/>
              <a:t> </a:t>
            </a:r>
            <a:r>
              <a:rPr lang="cs-CZ" sz="1400" dirty="0" err="1"/>
              <a:t>signal</a:t>
            </a:r>
            <a:r>
              <a:rPr lang="cs-CZ" sz="1400" dirty="0"/>
              <a:t> </a:t>
            </a:r>
            <a:r>
              <a:rPr lang="cs-CZ" sz="1400" dirty="0" err="1"/>
              <a:t>may</a:t>
            </a:r>
            <a:r>
              <a:rPr lang="cs-CZ" sz="1400" dirty="0"/>
              <a:t> </a:t>
            </a:r>
            <a:r>
              <a:rPr lang="cs-CZ" sz="1400" dirty="0" err="1"/>
              <a:t>have</a:t>
            </a:r>
            <a:r>
              <a:rPr lang="cs-CZ" sz="1400" dirty="0"/>
              <a:t> </a:t>
            </a:r>
            <a:r>
              <a:rPr lang="cs-CZ" sz="1400" dirty="0" err="1"/>
              <a:t>similar</a:t>
            </a:r>
            <a:r>
              <a:rPr lang="cs-CZ" sz="1400" dirty="0"/>
              <a:t> intensity as „</a:t>
            </a:r>
            <a:r>
              <a:rPr lang="cs-CZ" sz="1400" dirty="0" err="1"/>
              <a:t>regular</a:t>
            </a:r>
            <a:r>
              <a:rPr lang="cs-CZ" sz="1400" dirty="0"/>
              <a:t> </a:t>
            </a:r>
            <a:r>
              <a:rPr lang="cs-CZ" sz="1400" dirty="0" err="1"/>
              <a:t>illumination</a:t>
            </a:r>
            <a:r>
              <a:rPr lang="cs-CZ" sz="1400" dirty="0"/>
              <a:t>“ in </a:t>
            </a:r>
            <a:r>
              <a:rPr lang="cs-CZ" sz="1400" dirty="0" err="1"/>
              <a:t>certain</a:t>
            </a:r>
            <a:r>
              <a:rPr lang="cs-CZ" sz="1400" dirty="0"/>
              <a:t> </a:t>
            </a:r>
            <a:r>
              <a:rPr lang="cs-CZ" sz="1400" dirty="0" err="1"/>
              <a:t>microscope</a:t>
            </a:r>
            <a:r>
              <a:rPr lang="cs-CZ" sz="1400" dirty="0"/>
              <a:t> </a:t>
            </a:r>
            <a:r>
              <a:rPr lang="cs-CZ" sz="1400" dirty="0" err="1"/>
              <a:t>modes</a:t>
            </a:r>
            <a:r>
              <a:rPr lang="cs-CZ" sz="1400" dirty="0"/>
              <a:t>, </a:t>
            </a:r>
            <a:r>
              <a:rPr lang="cs-CZ" sz="1400" dirty="0" err="1"/>
              <a:t>it</a:t>
            </a:r>
            <a:r>
              <a:rPr lang="cs-CZ" sz="1400" dirty="0"/>
              <a:t> has to </a:t>
            </a:r>
            <a:r>
              <a:rPr lang="cs-CZ" sz="1400" dirty="0" err="1"/>
              <a:t>be</a:t>
            </a:r>
            <a:r>
              <a:rPr lang="cs-CZ" sz="1400" dirty="0"/>
              <a:t> </a:t>
            </a:r>
            <a:r>
              <a:rPr lang="cs-CZ" sz="1400" dirty="0" err="1"/>
              <a:t>recognized</a:t>
            </a:r>
            <a:r>
              <a:rPr lang="cs-CZ" sz="1400" dirty="0"/>
              <a:t> as no </a:t>
            </a:r>
            <a:r>
              <a:rPr lang="cs-CZ" sz="1400" dirty="0" err="1"/>
              <a:t>illumination</a:t>
            </a:r>
            <a:r>
              <a:rPr lang="cs-CZ" sz="1400" dirty="0"/>
              <a:t> </a:t>
            </a:r>
            <a:r>
              <a:rPr lang="cs-CZ" sz="1400" dirty="0">
                <a:sym typeface="Wingdings" panose="05000000000000000000" pitchFamily="2" charset="2"/>
              </a:rPr>
              <a:t> </a:t>
            </a:r>
            <a:r>
              <a:rPr lang="cs-CZ" sz="1400" b="1" u="sng" dirty="0">
                <a:sym typeface="Wingdings" panose="05000000000000000000" pitchFamily="2" charset="2"/>
              </a:rPr>
              <a:t>no </a:t>
            </a:r>
            <a:r>
              <a:rPr lang="cs-CZ" sz="1400" b="1" u="sng" dirty="0" err="1">
                <a:sym typeface="Wingdings" panose="05000000000000000000" pitchFamily="2" charset="2"/>
              </a:rPr>
              <a:t>ellipse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can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be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fitted</a:t>
            </a:r>
            <a:r>
              <a:rPr lang="cs-CZ" sz="1400" b="1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CF10057-B60F-4310-8C30-7863049DA389}"/>
              </a:ext>
            </a:extLst>
          </p:cNvPr>
          <p:cNvSpPr txBox="1"/>
          <p:nvPr/>
        </p:nvSpPr>
        <p:spPr>
          <a:xfrm>
            <a:off x="1594574" y="5778309"/>
            <a:ext cx="302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Fig</a:t>
            </a:r>
            <a:r>
              <a:rPr lang="cs-CZ" sz="1200" dirty="0"/>
              <a:t>. proper </a:t>
            </a:r>
            <a:r>
              <a:rPr lang="cs-CZ" sz="1200" dirty="0" err="1"/>
              <a:t>illumination</a:t>
            </a:r>
            <a:endParaRPr lang="en-US" sz="1200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C8A6FE-3260-4DA4-AF62-67AD3E779300}"/>
              </a:ext>
            </a:extLst>
          </p:cNvPr>
          <p:cNvSpPr txBox="1"/>
          <p:nvPr/>
        </p:nvSpPr>
        <p:spPr>
          <a:xfrm>
            <a:off x="6991116" y="5778308"/>
            <a:ext cx="302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Fig</a:t>
            </a:r>
            <a:r>
              <a:rPr lang="cs-CZ" sz="1200" dirty="0"/>
              <a:t>. </a:t>
            </a:r>
            <a:r>
              <a:rPr lang="cs-CZ" sz="1200" dirty="0" err="1"/>
              <a:t>afterglow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09622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F251-FD38-41CF-8CDB-EAA1E589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cs-CZ" dirty="0"/>
              <a:t>Group 5 – </a:t>
            </a:r>
            <a:r>
              <a:rPr lang="cs-CZ" dirty="0" err="1"/>
              <a:t>Screen</a:t>
            </a:r>
            <a:r>
              <a:rPr lang="cs-CZ" dirty="0"/>
              <a:t> </a:t>
            </a:r>
            <a:r>
              <a:rPr lang="cs-CZ" dirty="0" err="1"/>
              <a:t>illumiantion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(</a:t>
            </a:r>
            <a:r>
              <a:rPr lang="cs-CZ" dirty="0" err="1"/>
              <a:t>afterglows</a:t>
            </a:r>
            <a:r>
              <a:rPr lang="cs-CZ" dirty="0"/>
              <a:t>, </a:t>
            </a:r>
            <a:r>
              <a:rPr lang="cs-CZ" dirty="0" err="1"/>
              <a:t>off-screen</a:t>
            </a:r>
            <a:r>
              <a:rPr lang="cs-CZ" dirty="0"/>
              <a:t> </a:t>
            </a:r>
            <a:r>
              <a:rPr lang="cs-CZ" dirty="0" err="1"/>
              <a:t>scatterings</a:t>
            </a:r>
            <a:r>
              <a:rPr lang="cs-CZ" dirty="0"/>
              <a:t>)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7991D-CE93-4588-A0D3-85E515DBD30A}"/>
              </a:ext>
            </a:extLst>
          </p:cNvPr>
          <p:cNvSpPr txBox="1"/>
          <p:nvPr/>
        </p:nvSpPr>
        <p:spPr>
          <a:xfrm>
            <a:off x="262936" y="669443"/>
            <a:ext cx="11666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goal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to </a:t>
            </a:r>
            <a:r>
              <a:rPr lang="cs-CZ" sz="1400" dirty="0" err="1"/>
              <a:t>recognize</a:t>
            </a:r>
            <a:r>
              <a:rPr lang="cs-CZ" sz="1400" dirty="0"/>
              <a:t> </a:t>
            </a:r>
            <a:r>
              <a:rPr lang="cs-CZ" sz="1400" dirty="0" err="1"/>
              <a:t>that</a:t>
            </a:r>
            <a:r>
              <a:rPr lang="cs-CZ" sz="1400" dirty="0"/>
              <a:t> </a:t>
            </a:r>
            <a:r>
              <a:rPr lang="cs-CZ" sz="1400" dirty="0" err="1"/>
              <a:t>there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no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r>
              <a:rPr lang="cs-CZ" sz="1400" dirty="0" err="1"/>
              <a:t>border</a:t>
            </a:r>
            <a:r>
              <a:rPr lang="cs-CZ" sz="1400" dirty="0"/>
              <a:t> </a:t>
            </a:r>
            <a:r>
              <a:rPr lang="cs-CZ" sz="1400" dirty="0" err="1"/>
              <a:t>visible</a:t>
            </a:r>
            <a:r>
              <a:rPr lang="cs-CZ" sz="1400" dirty="0"/>
              <a:t> </a:t>
            </a:r>
            <a:r>
              <a:rPr lang="cs-CZ" sz="1400" dirty="0" err="1"/>
              <a:t>even</a:t>
            </a:r>
            <a:r>
              <a:rPr lang="cs-CZ" sz="1400" dirty="0"/>
              <a:t> </a:t>
            </a:r>
            <a:r>
              <a:rPr lang="cs-CZ" sz="1400" dirty="0" err="1"/>
              <a:t>if</a:t>
            </a:r>
            <a:r>
              <a:rPr lang="cs-CZ" sz="1400" dirty="0"/>
              <a:t> </a:t>
            </a:r>
            <a:r>
              <a:rPr lang="cs-CZ" sz="1400" dirty="0" err="1"/>
              <a:t>there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</a:t>
            </a:r>
            <a:r>
              <a:rPr lang="cs-CZ" sz="1400" dirty="0" err="1"/>
              <a:t>some</a:t>
            </a:r>
            <a:r>
              <a:rPr lang="cs-CZ" sz="1400" dirty="0"/>
              <a:t> (</a:t>
            </a:r>
            <a:r>
              <a:rPr lang="cs-CZ" sz="1400" dirty="0" err="1"/>
              <a:t>often</a:t>
            </a:r>
            <a:r>
              <a:rPr lang="cs-CZ" sz="1400" dirty="0"/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oboto"/>
              </a:rPr>
              <a:t>not negligible</a:t>
            </a:r>
            <a:r>
              <a:rPr lang="cs-CZ" sz="1400" dirty="0"/>
              <a:t>) </a:t>
            </a:r>
            <a:r>
              <a:rPr lang="cs-CZ" sz="1400" dirty="0" err="1"/>
              <a:t>illumination</a:t>
            </a:r>
            <a:r>
              <a:rPr lang="cs-CZ" sz="1400" dirty="0"/>
              <a:t>. These </a:t>
            </a:r>
            <a:r>
              <a:rPr lang="cs-CZ" sz="1400" dirty="0" err="1"/>
              <a:t>illuminations</a:t>
            </a:r>
            <a:r>
              <a:rPr lang="cs-CZ" sz="1400" dirty="0"/>
              <a:t> are </a:t>
            </a:r>
            <a:r>
              <a:rPr lang="cs-CZ" sz="1400" dirty="0" err="1"/>
              <a:t>mainly</a:t>
            </a:r>
            <a:r>
              <a:rPr lang="cs-CZ" sz="1400" dirty="0"/>
              <a:t> </a:t>
            </a:r>
            <a:r>
              <a:rPr lang="cs-CZ" sz="1400" dirty="0" err="1"/>
              <a:t>caused</a:t>
            </a:r>
            <a:r>
              <a:rPr lang="cs-CZ" sz="1400" dirty="0"/>
              <a:t> by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two</a:t>
            </a:r>
            <a:r>
              <a:rPr lang="cs-CZ" sz="1400" dirty="0"/>
              <a:t> </a:t>
            </a:r>
            <a:r>
              <a:rPr lang="cs-CZ" sz="1400" dirty="0" err="1"/>
              <a:t>physical</a:t>
            </a:r>
            <a:r>
              <a:rPr lang="cs-CZ" sz="1400" dirty="0"/>
              <a:t> </a:t>
            </a:r>
            <a:r>
              <a:rPr lang="cs-CZ" sz="1400" dirty="0" err="1"/>
              <a:t>effects</a:t>
            </a:r>
            <a:r>
              <a:rPr lang="cs-CZ" sz="1400" dirty="0"/>
              <a:t> – </a:t>
            </a:r>
            <a:r>
              <a:rPr lang="cs-CZ" sz="1400" dirty="0" err="1"/>
              <a:t>Afterglow</a:t>
            </a:r>
            <a:r>
              <a:rPr lang="cs-CZ" sz="1400" dirty="0"/>
              <a:t> and </a:t>
            </a:r>
            <a:r>
              <a:rPr lang="cs-CZ" sz="1400" dirty="0" err="1"/>
              <a:t>Off-screen</a:t>
            </a:r>
            <a:r>
              <a:rPr lang="cs-CZ" sz="1400" dirty="0"/>
              <a:t> </a:t>
            </a:r>
            <a:r>
              <a:rPr lang="cs-CZ" sz="1400" dirty="0" err="1"/>
              <a:t>scattering</a:t>
            </a:r>
            <a:endParaRPr lang="cs-CZ" sz="1400" dirty="0"/>
          </a:p>
          <a:p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Off-screen scattering: </a:t>
            </a:r>
            <a:endParaRPr lang="cs-CZ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When</a:t>
            </a:r>
            <a:r>
              <a:rPr lang="cs-CZ" sz="1400" dirty="0"/>
              <a:t> s</a:t>
            </a:r>
            <a:r>
              <a:rPr lang="en-US" sz="1400" dirty="0" err="1"/>
              <a:t>etting</a:t>
            </a:r>
            <a:r>
              <a:rPr lang="en-US" sz="1400" dirty="0"/>
              <a:t> TEM to a certain microscope mode and illumination conditions</a:t>
            </a:r>
            <a:r>
              <a:rPr lang="cs-CZ" sz="1400" dirty="0"/>
              <a:t>, </a:t>
            </a:r>
            <a:r>
              <a:rPr lang="en-US" sz="1400" dirty="0"/>
              <a:t>scattering patterns (fog or dots texture) around the primary beam may occur (see left figure). I</a:t>
            </a:r>
            <a:r>
              <a:rPr lang="cs-CZ" sz="1400" dirty="0"/>
              <a:t>n</a:t>
            </a:r>
            <a:r>
              <a:rPr lang="en-US" sz="1400" dirty="0"/>
              <a:t> cases when </a:t>
            </a:r>
            <a:r>
              <a:rPr lang="cs-CZ" sz="1400" dirty="0" err="1"/>
              <a:t>the</a:t>
            </a:r>
            <a:r>
              <a:rPr lang="en-US" sz="1400" dirty="0"/>
              <a:t> primary beam is completely out of FOV but very close to </a:t>
            </a:r>
            <a:r>
              <a:rPr lang="cs-CZ" sz="1400" dirty="0" err="1"/>
              <a:t>the</a:t>
            </a:r>
            <a:r>
              <a:rPr lang="en-US" sz="1400" dirty="0"/>
              <a:t> FOV border, scattering patterns by themselves may occur. As they are not directly related to beam position/shape they must be recognized as parasitic illumination</a:t>
            </a:r>
            <a:r>
              <a:rPr lang="cs-CZ" sz="1400" dirty="0"/>
              <a:t> </a:t>
            </a:r>
            <a:r>
              <a:rPr lang="cs-CZ" sz="1400" dirty="0">
                <a:sym typeface="Wingdings" panose="05000000000000000000" pitchFamily="2" charset="2"/>
              </a:rPr>
              <a:t> </a:t>
            </a:r>
            <a:r>
              <a:rPr lang="cs-CZ" sz="1400" b="1" u="sng" dirty="0">
                <a:sym typeface="Wingdings" panose="05000000000000000000" pitchFamily="2" charset="2"/>
              </a:rPr>
              <a:t>no </a:t>
            </a:r>
            <a:r>
              <a:rPr lang="cs-CZ" sz="1400" b="1" u="sng" dirty="0" err="1">
                <a:sym typeface="Wingdings" panose="05000000000000000000" pitchFamily="2" charset="2"/>
              </a:rPr>
              <a:t>ellipse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can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be</a:t>
            </a:r>
            <a:r>
              <a:rPr lang="cs-CZ" sz="1400" b="1" u="sng" dirty="0">
                <a:sym typeface="Wingdings" panose="05000000000000000000" pitchFamily="2" charset="2"/>
              </a:rPr>
              <a:t> </a:t>
            </a:r>
            <a:r>
              <a:rPr lang="cs-CZ" sz="1400" b="1" u="sng" dirty="0" err="1">
                <a:sym typeface="Wingdings" panose="05000000000000000000" pitchFamily="2" charset="2"/>
              </a:rPr>
              <a:t>fitted</a:t>
            </a:r>
            <a:r>
              <a:rPr lang="cs-CZ" sz="1400" b="1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722CEAD-0A32-4C0D-A295-4B79773B2B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018073-2D4A-42BC-880F-93E53100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519" y="2567252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C9A876A8-A51F-4B0B-97D8-F0A01D805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3321" y="2567252"/>
            <a:ext cx="3240000" cy="32400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2A66A1B4-4A18-465B-9665-28ED055E67A6}"/>
              </a:ext>
            </a:extLst>
          </p:cNvPr>
          <p:cNvSpPr txBox="1"/>
          <p:nvPr/>
        </p:nvSpPr>
        <p:spPr>
          <a:xfrm>
            <a:off x="1851519" y="5889180"/>
            <a:ext cx="302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Fig</a:t>
            </a:r>
            <a:r>
              <a:rPr lang="cs-CZ" sz="1200" dirty="0"/>
              <a:t>. </a:t>
            </a:r>
            <a:r>
              <a:rPr lang="cs-CZ" sz="1200" dirty="0" err="1"/>
              <a:t>primary</a:t>
            </a:r>
            <a:r>
              <a:rPr lang="cs-CZ" sz="1200" dirty="0"/>
              <a:t> </a:t>
            </a:r>
            <a:r>
              <a:rPr lang="cs-CZ" sz="1200" dirty="0" err="1"/>
              <a:t>beam</a:t>
            </a:r>
            <a:r>
              <a:rPr lang="cs-CZ" sz="1200" dirty="0"/>
              <a:t> + </a:t>
            </a:r>
            <a:r>
              <a:rPr lang="cs-CZ" sz="1200" dirty="0" err="1"/>
              <a:t>scattering</a:t>
            </a:r>
            <a:endParaRPr lang="en-US" sz="1200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83777FF2-C909-4A3C-8938-FB912EB5033A}"/>
              </a:ext>
            </a:extLst>
          </p:cNvPr>
          <p:cNvSpPr txBox="1"/>
          <p:nvPr/>
        </p:nvSpPr>
        <p:spPr>
          <a:xfrm>
            <a:off x="6820207" y="5889180"/>
            <a:ext cx="302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Fig</a:t>
            </a:r>
            <a:r>
              <a:rPr lang="cs-CZ" sz="1200" dirty="0"/>
              <a:t>. </a:t>
            </a:r>
            <a:r>
              <a:rPr lang="cs-CZ" sz="1200" dirty="0" err="1"/>
              <a:t>off-screen</a:t>
            </a:r>
            <a:r>
              <a:rPr lang="cs-CZ" sz="1200" dirty="0"/>
              <a:t> </a:t>
            </a:r>
            <a:r>
              <a:rPr lang="cs-CZ" sz="1200" dirty="0" err="1"/>
              <a:t>scattering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790136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0DC3195E-871C-4ACC-82F5-37BD4FBF6D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67" y="1759593"/>
            <a:ext cx="2880000" cy="2880000"/>
          </a:xfrm>
          <a:prstGeom prst="rect">
            <a:avLst/>
          </a:prstGeom>
        </p:spPr>
      </p:pic>
      <p:pic>
        <p:nvPicPr>
          <p:cNvPr id="11" name="Picture 1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E0A069BF-E13B-4AC3-96B4-676495983A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11" y="3129294"/>
            <a:ext cx="2880000" cy="2880000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9E816700-7583-4D89-A2DE-BF23D82A10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3" y="2948685"/>
            <a:ext cx="288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5F251-FD38-41CF-8CDB-EAA1E589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cs-CZ" dirty="0"/>
              <a:t>Group 6 – </a:t>
            </a:r>
            <a:r>
              <a:rPr lang="cs-CZ" dirty="0" err="1"/>
              <a:t>Comatic</a:t>
            </a:r>
            <a:r>
              <a:rPr lang="cs-CZ" dirty="0"/>
              <a:t> </a:t>
            </a:r>
            <a:r>
              <a:rPr lang="en-US" dirty="0"/>
              <a:t>&amp; Caustic beams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6298A-E8B9-4106-BB75-705BCD54A6C9}"/>
              </a:ext>
            </a:extLst>
          </p:cNvPr>
          <p:cNvSpPr txBox="1"/>
          <p:nvPr/>
        </p:nvSpPr>
        <p:spPr>
          <a:xfrm>
            <a:off x="262936" y="669443"/>
            <a:ext cx="11666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Comatic and caustic beams are characterized by high</a:t>
            </a:r>
            <a:r>
              <a:rPr lang="cs-CZ" sz="1400" dirty="0"/>
              <a:t>l</a:t>
            </a:r>
            <a:r>
              <a:rPr lang="en-US" sz="1400" dirty="0"/>
              <a:t>y uneven illumination originated either by beam tilt in case of comatic beams or folding of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en-US" sz="1400" dirty="0"/>
              <a:t>electron wave</a:t>
            </a:r>
            <a:r>
              <a:rPr lang="cs-CZ" sz="1400" dirty="0"/>
              <a:t>front</a:t>
            </a:r>
            <a:r>
              <a:rPr lang="en-US" sz="1400" dirty="0"/>
              <a:t> and </a:t>
            </a:r>
            <a:r>
              <a:rPr lang="cs-CZ" sz="1400" dirty="0" err="1"/>
              <a:t>its</a:t>
            </a:r>
            <a:r>
              <a:rPr lang="cs-CZ" sz="1400" dirty="0"/>
              <a:t> </a:t>
            </a:r>
            <a:r>
              <a:rPr lang="en-US" sz="1400" dirty="0"/>
              <a:t>subsequent </a:t>
            </a:r>
            <a:r>
              <a:rPr lang="cs-CZ" sz="1400" dirty="0" err="1"/>
              <a:t>overlap</a:t>
            </a:r>
            <a:r>
              <a:rPr lang="cs-CZ" sz="1400" dirty="0"/>
              <a:t> in </a:t>
            </a:r>
            <a:r>
              <a:rPr lang="en-US" sz="1400" dirty="0" err="1"/>
              <a:t>imag</a:t>
            </a:r>
            <a:r>
              <a:rPr lang="cs-CZ" sz="1400" dirty="0"/>
              <a:t>e</a:t>
            </a:r>
            <a:r>
              <a:rPr lang="en-US" sz="1400" dirty="0"/>
              <a:t> in case of caustic beams. Both cases are regular beams, but the uneven illumination is complicating the ellipse fitting. </a:t>
            </a:r>
            <a:endParaRPr lang="cs-CZ" sz="1400" dirty="0"/>
          </a:p>
          <a:p>
            <a:endParaRPr lang="cs-CZ" sz="14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193FBFB-8685-4214-8280-79168F8AF2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9" y="1759593"/>
            <a:ext cx="2880000" cy="28800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3A4D43F-EDA9-4722-9177-FCE16900CAB6}"/>
              </a:ext>
            </a:extLst>
          </p:cNvPr>
          <p:cNvSpPr txBox="1"/>
          <p:nvPr/>
        </p:nvSpPr>
        <p:spPr>
          <a:xfrm>
            <a:off x="171273" y="5078633"/>
            <a:ext cx="302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c</a:t>
            </a:r>
            <a:r>
              <a:rPr lang="cs-CZ" sz="1200" dirty="0" err="1"/>
              <a:t>omatic</a:t>
            </a:r>
            <a:r>
              <a:rPr lang="cs-CZ" sz="1200" dirty="0"/>
              <a:t> </a:t>
            </a:r>
            <a:r>
              <a:rPr lang="cs-CZ" sz="1200" dirty="0" err="1"/>
              <a:t>beams</a:t>
            </a:r>
            <a:endParaRPr lang="en-US" sz="1200" dirty="0"/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89B6FF9F-15C2-496B-9610-DD3ED9948711}"/>
              </a:ext>
            </a:extLst>
          </p:cNvPr>
          <p:cNvSpPr txBox="1"/>
          <p:nvPr/>
        </p:nvSpPr>
        <p:spPr>
          <a:xfrm>
            <a:off x="6367599" y="5078632"/>
            <a:ext cx="302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c</a:t>
            </a:r>
            <a:r>
              <a:rPr lang="cs-CZ" sz="1200" dirty="0" err="1"/>
              <a:t>austic</a:t>
            </a:r>
            <a:r>
              <a:rPr lang="cs-CZ" sz="1200" dirty="0"/>
              <a:t> </a:t>
            </a:r>
            <a:r>
              <a:rPr lang="cs-CZ" sz="1200" dirty="0" err="1"/>
              <a:t>beams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74110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F251-FD38-41CF-8CDB-EAA1E589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cs-CZ" dirty="0"/>
              <a:t>Group 7 – </a:t>
            </a:r>
            <a:r>
              <a:rPr lang="cs-CZ" dirty="0" err="1"/>
              <a:t>Generally</a:t>
            </a:r>
            <a:r>
              <a:rPr lang="cs-CZ" dirty="0"/>
              <a:t> hard </a:t>
            </a:r>
            <a:r>
              <a:rPr lang="cs-CZ" dirty="0" err="1"/>
              <a:t>cases</a:t>
            </a:r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EA255-267C-4671-8007-E7419E1F0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8" y="763398"/>
            <a:ext cx="2880000" cy="28800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6E2BB72-06BE-4360-8A00-10A8955B5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62" y="763398"/>
            <a:ext cx="2880000" cy="28800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5AD73B5-4660-47E3-9893-803907391B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07" y="763398"/>
            <a:ext cx="2880000" cy="28800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D6EDB678-B05A-400A-A51E-09A32E9058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17" y="3214602"/>
            <a:ext cx="2880000" cy="288000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8524A63D-3567-4F4A-B854-AC79D13C55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52" y="763398"/>
            <a:ext cx="2880000" cy="2880000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469652C8-59FB-4F6F-A67C-CDE36D9BE0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61" y="3221574"/>
            <a:ext cx="2880000" cy="288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4045CA50-0D03-4F3B-AF82-65819B21AF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7" y="3221574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421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Transmission</a:t>
            </a:r>
            <a:r>
              <a:rPr lang="cs-CZ" dirty="0"/>
              <a:t> </a:t>
            </a:r>
            <a:r>
              <a:rPr lang="cs-CZ" dirty="0" err="1"/>
              <a:t>electron</a:t>
            </a:r>
            <a:r>
              <a:rPr lang="cs-CZ" dirty="0"/>
              <a:t> </a:t>
            </a:r>
            <a:r>
              <a:rPr lang="cs-CZ" dirty="0" err="1"/>
              <a:t>microscopes</a:t>
            </a:r>
            <a:r>
              <a:rPr lang="cs-CZ" dirty="0"/>
              <a:t> (TEM)</a:t>
            </a:r>
            <a:endParaRPr lang="en-US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1200" kern="0" dirty="0">
              <a:solidFill>
                <a:srgbClr val="555759">
                  <a:lumMod val="75000"/>
                </a:srgbClr>
              </a:solidFill>
              <a:ea typeface="ＭＳ Ｐゴシック" pitchFamily="-60" charset="-128"/>
              <a:cs typeface="ＭＳ Ｐゴシック" pitchFamily="-60" charset="-128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C4EF55-6441-4F58-844D-52063AC6DC87}"/>
              </a:ext>
            </a:extLst>
          </p:cNvPr>
          <p:cNvGrpSpPr/>
          <p:nvPr/>
        </p:nvGrpSpPr>
        <p:grpSpPr>
          <a:xfrm>
            <a:off x="8530775" y="547922"/>
            <a:ext cx="2963989" cy="5097556"/>
            <a:chOff x="7770694" y="157069"/>
            <a:chExt cx="3680527" cy="6157035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60B7B288-B7D6-4A1D-BB5A-D66D8605B20F}"/>
                </a:ext>
              </a:extLst>
            </p:cNvPr>
            <p:cNvSpPr/>
            <p:nvPr/>
          </p:nvSpPr>
          <p:spPr bwMode="auto">
            <a:xfrm>
              <a:off x="8628000" y="3932916"/>
              <a:ext cx="2823221" cy="23811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24" charset="0"/>
                <a:ea typeface="+mn-ea"/>
                <a:cs typeface="+mn-cs"/>
              </a:endParaRPr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5BF462D1-45C0-431E-AA13-B19BD7DED7DE}"/>
                </a:ext>
              </a:extLst>
            </p:cNvPr>
            <p:cNvSpPr/>
            <p:nvPr/>
          </p:nvSpPr>
          <p:spPr bwMode="auto">
            <a:xfrm>
              <a:off x="9427705" y="557470"/>
              <a:ext cx="1212850" cy="362843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24" charset="0"/>
                <a:ea typeface="+mn-ea"/>
                <a:cs typeface="+mn-cs"/>
              </a:endParaRPr>
            </a:p>
          </p:txBody>
        </p:sp>
        <p:cxnSp>
          <p:nvCxnSpPr>
            <p:cNvPr id="11" name="Straight Connector 197">
              <a:extLst>
                <a:ext uri="{FF2B5EF4-FFF2-40B4-BE49-F238E27FC236}">
                  <a16:creationId xmlns:a16="http://schemas.microsoft.com/office/drawing/2014/main" id="{1DAE9003-598B-4639-A423-EAE64FA42FBD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>
              <a:off x="10034130" y="557470"/>
              <a:ext cx="5481" cy="5756634"/>
            </a:xfrm>
            <a:prstGeom prst="line">
              <a:avLst/>
            </a:prstGeom>
            <a:ln w="15875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7">
              <a:extLst>
                <a:ext uri="{FF2B5EF4-FFF2-40B4-BE49-F238E27FC236}">
                  <a16:creationId xmlns:a16="http://schemas.microsoft.com/office/drawing/2014/main" id="{831BC761-571E-4C0C-BA9E-27ED49A0CA59}"/>
                </a:ext>
              </a:extLst>
            </p:cNvPr>
            <p:cNvSpPr/>
            <p:nvPr/>
          </p:nvSpPr>
          <p:spPr bwMode="auto">
            <a:xfrm>
              <a:off x="9625107" y="642512"/>
              <a:ext cx="818046" cy="820621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24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24" charset="0"/>
                <a:ea typeface="+mn-ea"/>
                <a:cs typeface="+mn-cs"/>
              </a:endParaRPr>
            </a:p>
          </p:txBody>
        </p:sp>
        <p:sp>
          <p:nvSpPr>
            <p:cNvPr id="13" name="Rounded Rectangle 17">
              <a:extLst>
                <a:ext uri="{FF2B5EF4-FFF2-40B4-BE49-F238E27FC236}">
                  <a16:creationId xmlns:a16="http://schemas.microsoft.com/office/drawing/2014/main" id="{2FBBFC3D-03CD-488F-BBB7-F32245F0D052}"/>
                </a:ext>
              </a:extLst>
            </p:cNvPr>
            <p:cNvSpPr/>
            <p:nvPr/>
          </p:nvSpPr>
          <p:spPr bwMode="auto">
            <a:xfrm>
              <a:off x="9693890" y="1638509"/>
              <a:ext cx="680480" cy="122893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24" charset="0"/>
                <a:ea typeface="+mn-ea"/>
                <a:cs typeface="+mn-cs"/>
              </a:endParaRP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0293288C-95E6-495F-A384-B4080F43CC8F}"/>
                </a:ext>
              </a:extLst>
            </p:cNvPr>
            <p:cNvSpPr/>
            <p:nvPr/>
          </p:nvSpPr>
          <p:spPr bwMode="auto">
            <a:xfrm>
              <a:off x="9607304" y="3072566"/>
              <a:ext cx="859636" cy="82418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24" charset="0"/>
                <a:ea typeface="+mn-ea"/>
                <a:cs typeface="+mn-cs"/>
              </a:endParaRPr>
            </a:p>
          </p:txBody>
        </p:sp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502E82A7-36E6-4829-AFE0-F49ACA79B047}"/>
                </a:ext>
              </a:extLst>
            </p:cNvPr>
            <p:cNvSpPr/>
            <p:nvPr/>
          </p:nvSpPr>
          <p:spPr bwMode="auto">
            <a:xfrm>
              <a:off x="9643192" y="4051680"/>
              <a:ext cx="791444" cy="140876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24" charset="0"/>
                <a:ea typeface="+mn-ea"/>
                <a:cs typeface="+mn-cs"/>
              </a:endParaRPr>
            </a:p>
          </p:txBody>
        </p:sp>
        <p:pic>
          <p:nvPicPr>
            <p:cNvPr id="16" name="Obrázek 3">
              <a:extLst>
                <a:ext uri="{FF2B5EF4-FFF2-40B4-BE49-F238E27FC236}">
                  <a16:creationId xmlns:a16="http://schemas.microsoft.com/office/drawing/2014/main" id="{D51D0368-C466-45F6-8D65-EB1230160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3651" y="3337387"/>
              <a:ext cx="633560" cy="478125"/>
            </a:xfrm>
            <a:prstGeom prst="rect">
              <a:avLst/>
            </a:prstGeom>
          </p:spPr>
        </p:pic>
        <p:cxnSp>
          <p:nvCxnSpPr>
            <p:cNvPr id="17" name="Straight Connector 162">
              <a:extLst>
                <a:ext uri="{FF2B5EF4-FFF2-40B4-BE49-F238E27FC236}">
                  <a16:creationId xmlns:a16="http://schemas.microsoft.com/office/drawing/2014/main" id="{67693EE0-C3B6-4F6F-95AC-348626A428D3}"/>
                </a:ext>
              </a:extLst>
            </p:cNvPr>
            <p:cNvCxnSpPr>
              <a:cxnSpLocks/>
              <a:stCxn id="12" idx="0"/>
              <a:endCxn id="12" idx="2"/>
            </p:cNvCxnSpPr>
            <p:nvPr/>
          </p:nvCxnSpPr>
          <p:spPr>
            <a:xfrm>
              <a:off x="10034130" y="642512"/>
              <a:ext cx="0" cy="820621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63">
              <a:extLst>
                <a:ext uri="{FF2B5EF4-FFF2-40B4-BE49-F238E27FC236}">
                  <a16:creationId xmlns:a16="http://schemas.microsoft.com/office/drawing/2014/main" id="{AA354FAA-3E5B-4BB0-AE1C-E41298A53227}"/>
                </a:ext>
              </a:extLst>
            </p:cNvPr>
            <p:cNvCxnSpPr>
              <a:cxnSpLocks/>
              <a:stCxn id="13" idx="0"/>
              <a:endCxn id="13" idx="2"/>
            </p:cNvCxnSpPr>
            <p:nvPr/>
          </p:nvCxnSpPr>
          <p:spPr>
            <a:xfrm>
              <a:off x="10034130" y="1638509"/>
              <a:ext cx="0" cy="1228933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64">
              <a:extLst>
                <a:ext uri="{FF2B5EF4-FFF2-40B4-BE49-F238E27FC236}">
                  <a16:creationId xmlns:a16="http://schemas.microsoft.com/office/drawing/2014/main" id="{5D6DF3B9-AF23-4FD4-AFBB-F2C4EA5D9059}"/>
                </a:ext>
              </a:extLst>
            </p:cNvPr>
            <p:cNvCxnSpPr>
              <a:cxnSpLocks/>
              <a:stCxn id="15" idx="0"/>
              <a:endCxn id="15" idx="2"/>
            </p:cNvCxnSpPr>
            <p:nvPr/>
          </p:nvCxnSpPr>
          <p:spPr>
            <a:xfrm>
              <a:off x="10038914" y="4051680"/>
              <a:ext cx="0" cy="1408763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65">
              <a:extLst>
                <a:ext uri="{FF2B5EF4-FFF2-40B4-BE49-F238E27FC236}">
                  <a16:creationId xmlns:a16="http://schemas.microsoft.com/office/drawing/2014/main" id="{E64C71A2-AFC0-4EC1-97F5-A6114E81B097}"/>
                </a:ext>
              </a:extLst>
            </p:cNvPr>
            <p:cNvCxnSpPr>
              <a:cxnSpLocks/>
              <a:stCxn id="14" idx="0"/>
              <a:endCxn id="14" idx="2"/>
            </p:cNvCxnSpPr>
            <p:nvPr/>
          </p:nvCxnSpPr>
          <p:spPr>
            <a:xfrm>
              <a:off x="10037122" y="3072566"/>
              <a:ext cx="0" cy="824182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67">
              <a:extLst>
                <a:ext uri="{FF2B5EF4-FFF2-40B4-BE49-F238E27FC236}">
                  <a16:creationId xmlns:a16="http://schemas.microsoft.com/office/drawing/2014/main" id="{C9046501-4532-44AF-BCAA-9AD4A80113CD}"/>
                </a:ext>
              </a:extLst>
            </p:cNvPr>
            <p:cNvSpPr txBox="1"/>
            <p:nvPr/>
          </p:nvSpPr>
          <p:spPr>
            <a:xfrm>
              <a:off x="7770694" y="157069"/>
              <a:ext cx="1730616" cy="70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Electron</a:t>
              </a:r>
              <a:r>
                <a:rPr kumimoji="0" lang="cs-CZ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lang="cs-CZ" sz="1600" dirty="0">
                  <a:solidFill>
                    <a:srgbClr val="000000"/>
                  </a:solidFill>
                  <a:latin typeface="Arial"/>
                </a:rPr>
                <a:t>g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 + acc</a:t>
              </a:r>
              <a:r>
                <a:rPr kumimoji="0" lang="cs-CZ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elerator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TextBox 168">
              <a:extLst>
                <a:ext uri="{FF2B5EF4-FFF2-40B4-BE49-F238E27FC236}">
                  <a16:creationId xmlns:a16="http://schemas.microsoft.com/office/drawing/2014/main" id="{6DC985DB-26E3-416C-AA67-29E0DF4E6D62}"/>
                </a:ext>
              </a:extLst>
            </p:cNvPr>
            <p:cNvSpPr txBox="1"/>
            <p:nvPr/>
          </p:nvSpPr>
          <p:spPr>
            <a:xfrm>
              <a:off x="7778447" y="1670857"/>
              <a:ext cx="1730615" cy="40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Condenser</a:t>
              </a:r>
            </a:p>
          </p:txBody>
        </p:sp>
        <p:sp>
          <p:nvSpPr>
            <p:cNvPr id="23" name="TextBox 169">
              <a:extLst>
                <a:ext uri="{FF2B5EF4-FFF2-40B4-BE49-F238E27FC236}">
                  <a16:creationId xmlns:a16="http://schemas.microsoft.com/office/drawing/2014/main" id="{E1F5486F-9E29-45CD-A616-6336BDCB1BD7}"/>
                </a:ext>
              </a:extLst>
            </p:cNvPr>
            <p:cNvSpPr txBox="1"/>
            <p:nvPr/>
          </p:nvSpPr>
          <p:spPr>
            <a:xfrm>
              <a:off x="7770694" y="4591729"/>
              <a:ext cx="1420311" cy="40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Project</a:t>
              </a:r>
              <a:r>
                <a:rPr kumimoji="0" lang="cs-CZ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or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Box 170">
              <a:extLst>
                <a:ext uri="{FF2B5EF4-FFF2-40B4-BE49-F238E27FC236}">
                  <a16:creationId xmlns:a16="http://schemas.microsoft.com/office/drawing/2014/main" id="{3957DA66-6AC6-43CC-8046-3E8266247A6C}"/>
                </a:ext>
              </a:extLst>
            </p:cNvPr>
            <p:cNvSpPr txBox="1"/>
            <p:nvPr/>
          </p:nvSpPr>
          <p:spPr>
            <a:xfrm>
              <a:off x="7815168" y="5545836"/>
              <a:ext cx="1617476" cy="70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Camera + detectors</a:t>
              </a:r>
            </a:p>
          </p:txBody>
        </p:sp>
        <p:cxnSp>
          <p:nvCxnSpPr>
            <p:cNvPr id="25" name="Straight Arrow Connector 171">
              <a:extLst>
                <a:ext uri="{FF2B5EF4-FFF2-40B4-BE49-F238E27FC236}">
                  <a16:creationId xmlns:a16="http://schemas.microsoft.com/office/drawing/2014/main" id="{73A34714-A138-4B5B-80E0-F2056A19AF21}"/>
                </a:ext>
              </a:extLst>
            </p:cNvPr>
            <p:cNvCxnSpPr>
              <a:cxnSpLocks/>
              <a:stCxn id="12" idx="1"/>
              <a:endCxn id="12" idx="3"/>
            </p:cNvCxnSpPr>
            <p:nvPr/>
          </p:nvCxnSpPr>
          <p:spPr>
            <a:xfrm>
              <a:off x="9625107" y="1052823"/>
              <a:ext cx="818046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172">
              <a:extLst>
                <a:ext uri="{FF2B5EF4-FFF2-40B4-BE49-F238E27FC236}">
                  <a16:creationId xmlns:a16="http://schemas.microsoft.com/office/drawing/2014/main" id="{D8E9F689-4EAC-4A1F-BA54-2CC72546C4BE}"/>
                </a:ext>
              </a:extLst>
            </p:cNvPr>
            <p:cNvCxnSpPr>
              <a:cxnSpLocks/>
            </p:cNvCxnSpPr>
            <p:nvPr/>
          </p:nvCxnSpPr>
          <p:spPr>
            <a:xfrm>
              <a:off x="9702128" y="2252975"/>
              <a:ext cx="666239" cy="1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73">
              <a:extLst>
                <a:ext uri="{FF2B5EF4-FFF2-40B4-BE49-F238E27FC236}">
                  <a16:creationId xmlns:a16="http://schemas.microsoft.com/office/drawing/2014/main" id="{E42FE024-59FD-493E-87C7-90E0AE7B26B6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>
              <a:off x="9615646" y="3484158"/>
              <a:ext cx="851294" cy="499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75">
              <a:extLst>
                <a:ext uri="{FF2B5EF4-FFF2-40B4-BE49-F238E27FC236}">
                  <a16:creationId xmlns:a16="http://schemas.microsoft.com/office/drawing/2014/main" id="{E02D115B-2C61-47D6-B72E-7774E29D7331}"/>
                </a:ext>
              </a:extLst>
            </p:cNvPr>
            <p:cNvSpPr txBox="1"/>
            <p:nvPr/>
          </p:nvSpPr>
          <p:spPr>
            <a:xfrm>
              <a:off x="9170267" y="4319136"/>
              <a:ext cx="5779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P2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63C52231-844E-4BF4-B2F9-4D790B198B2A}"/>
                </a:ext>
              </a:extLst>
            </p:cNvPr>
            <p:cNvSpPr txBox="1"/>
            <p:nvPr/>
          </p:nvSpPr>
          <p:spPr>
            <a:xfrm>
              <a:off x="8500276" y="1779721"/>
              <a:ext cx="1160019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C1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Spot size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C2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intensity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84AA4BB4-81B6-4209-AF13-3511265395F5}"/>
                </a:ext>
              </a:extLst>
            </p:cNvPr>
            <p:cNvSpPr txBox="1"/>
            <p:nvPr/>
          </p:nvSpPr>
          <p:spPr>
            <a:xfrm>
              <a:off x="8884337" y="816002"/>
              <a:ext cx="6467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Gun</a:t>
              </a:r>
              <a:r>
                <a:rPr kumimoji="0" lang="cs-CZ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cs-CZ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lens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184">
                  <a:extLst>
                    <a:ext uri="{FF2B5EF4-FFF2-40B4-BE49-F238E27FC236}">
                      <a16:creationId xmlns:a16="http://schemas.microsoft.com/office/drawing/2014/main" id="{47EE9A2C-4E9F-44D4-A1A9-7A827BB06EE3}"/>
                    </a:ext>
                  </a:extLst>
                </p:cNvPr>
                <p:cNvSpPr txBox="1"/>
                <p:nvPr/>
              </p:nvSpPr>
              <p:spPr>
                <a:xfrm>
                  <a:off x="8500376" y="2799294"/>
                  <a:ext cx="1160019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Mc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P/</a:t>
                  </a:r>
                  <a:r>
                    <a:rPr kumimoji="0" lang="en-US" sz="105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nP</a:t>
                  </a: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Obj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focus</a:t>
                  </a: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184">
                  <a:extLst>
                    <a:ext uri="{FF2B5EF4-FFF2-40B4-BE49-F238E27FC236}">
                      <a16:creationId xmlns:a16="http://schemas.microsoft.com/office/drawing/2014/main" id="{47EE9A2C-4E9F-44D4-A1A9-7A827BB06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0376" y="2799294"/>
                  <a:ext cx="1160019" cy="1107996"/>
                </a:xfrm>
                <a:prstGeom prst="rect">
                  <a:avLst/>
                </a:prstGeom>
                <a:blipFill>
                  <a:blip r:embed="rId4"/>
                  <a:stretch>
                    <a:fillRect t="-1333" r="-1961" b="-2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185">
              <a:extLst>
                <a:ext uri="{FF2B5EF4-FFF2-40B4-BE49-F238E27FC236}">
                  <a16:creationId xmlns:a16="http://schemas.microsoft.com/office/drawing/2014/main" id="{C02A0DDC-69FC-4E5B-B08B-DC1A4A7E7947}"/>
                </a:ext>
              </a:extLst>
            </p:cNvPr>
            <p:cNvCxnSpPr>
              <a:cxnSpLocks/>
            </p:cNvCxnSpPr>
            <p:nvPr/>
          </p:nvCxnSpPr>
          <p:spPr>
            <a:xfrm>
              <a:off x="10138945" y="1258556"/>
              <a:ext cx="0" cy="178041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219">
              <a:extLst>
                <a:ext uri="{FF2B5EF4-FFF2-40B4-BE49-F238E27FC236}">
                  <a16:creationId xmlns:a16="http://schemas.microsoft.com/office/drawing/2014/main" id="{259A4040-66F9-441E-9040-11D3CB8B727E}"/>
                </a:ext>
              </a:extLst>
            </p:cNvPr>
            <p:cNvCxnSpPr>
              <a:cxnSpLocks/>
            </p:cNvCxnSpPr>
            <p:nvPr/>
          </p:nvCxnSpPr>
          <p:spPr>
            <a:xfrm>
              <a:off x="9923655" y="1258556"/>
              <a:ext cx="0" cy="178041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20">
              <a:extLst>
                <a:ext uri="{FF2B5EF4-FFF2-40B4-BE49-F238E27FC236}">
                  <a16:creationId xmlns:a16="http://schemas.microsoft.com/office/drawing/2014/main" id="{CCED73A4-A62C-4DF0-80B7-88ED1D5CEA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38945" y="2674387"/>
              <a:ext cx="0" cy="178041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21">
              <a:extLst>
                <a:ext uri="{FF2B5EF4-FFF2-40B4-BE49-F238E27FC236}">
                  <a16:creationId xmlns:a16="http://schemas.microsoft.com/office/drawing/2014/main" id="{1E0AED56-2FDE-4F52-9813-28A26F86B865}"/>
                </a:ext>
              </a:extLst>
            </p:cNvPr>
            <p:cNvCxnSpPr>
              <a:cxnSpLocks/>
            </p:cNvCxnSpPr>
            <p:nvPr/>
          </p:nvCxnSpPr>
          <p:spPr>
            <a:xfrm>
              <a:off x="9923655" y="2674387"/>
              <a:ext cx="0" cy="178041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223">
              <a:extLst>
                <a:ext uri="{FF2B5EF4-FFF2-40B4-BE49-F238E27FC236}">
                  <a16:creationId xmlns:a16="http://schemas.microsoft.com/office/drawing/2014/main" id="{544666C2-E714-48EA-827D-B2ECBCF95E1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128" y="1938651"/>
              <a:ext cx="65705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230">
              <a:extLst>
                <a:ext uri="{FF2B5EF4-FFF2-40B4-BE49-F238E27FC236}">
                  <a16:creationId xmlns:a16="http://schemas.microsoft.com/office/drawing/2014/main" id="{B58E8AA3-5937-45C5-BFB1-85697DE1B6B5}"/>
                </a:ext>
              </a:extLst>
            </p:cNvPr>
            <p:cNvCxnSpPr>
              <a:cxnSpLocks/>
            </p:cNvCxnSpPr>
            <p:nvPr/>
          </p:nvCxnSpPr>
          <p:spPr>
            <a:xfrm>
              <a:off x="9617436" y="3732550"/>
              <a:ext cx="84950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3">
              <a:extLst>
                <a:ext uri="{FF2B5EF4-FFF2-40B4-BE49-F238E27FC236}">
                  <a16:creationId xmlns:a16="http://schemas.microsoft.com/office/drawing/2014/main" id="{A9734CB2-B61C-465A-9183-2F42B90B8A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39197" y="3701713"/>
              <a:ext cx="0" cy="178041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34">
              <a:extLst>
                <a:ext uri="{FF2B5EF4-FFF2-40B4-BE49-F238E27FC236}">
                  <a16:creationId xmlns:a16="http://schemas.microsoft.com/office/drawing/2014/main" id="{76071980-8999-412F-8EC3-39BD25939C0F}"/>
                </a:ext>
              </a:extLst>
            </p:cNvPr>
            <p:cNvCxnSpPr>
              <a:cxnSpLocks/>
            </p:cNvCxnSpPr>
            <p:nvPr/>
          </p:nvCxnSpPr>
          <p:spPr>
            <a:xfrm>
              <a:off x="9923907" y="3701713"/>
              <a:ext cx="0" cy="178041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36">
              <a:extLst>
                <a:ext uri="{FF2B5EF4-FFF2-40B4-BE49-F238E27FC236}">
                  <a16:creationId xmlns:a16="http://schemas.microsoft.com/office/drawing/2014/main" id="{CD150BDD-17F0-4EB7-AFEB-781CABA597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8945" y="4061989"/>
              <a:ext cx="0" cy="178041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37">
              <a:extLst>
                <a:ext uri="{FF2B5EF4-FFF2-40B4-BE49-F238E27FC236}">
                  <a16:creationId xmlns:a16="http://schemas.microsoft.com/office/drawing/2014/main" id="{BFF6E5DB-CD1B-4218-8A38-7B69E73C6FB3}"/>
                </a:ext>
              </a:extLst>
            </p:cNvPr>
            <p:cNvCxnSpPr>
              <a:cxnSpLocks/>
            </p:cNvCxnSpPr>
            <p:nvPr/>
          </p:nvCxnSpPr>
          <p:spPr>
            <a:xfrm>
              <a:off x="9923655" y="4061989"/>
              <a:ext cx="0" cy="178041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238">
              <a:extLst>
                <a:ext uri="{FF2B5EF4-FFF2-40B4-BE49-F238E27FC236}">
                  <a16:creationId xmlns:a16="http://schemas.microsoft.com/office/drawing/2014/main" id="{B616AA70-02FF-448C-BD55-5685620DF613}"/>
                </a:ext>
              </a:extLst>
            </p:cNvPr>
            <p:cNvCxnSpPr>
              <a:cxnSpLocks/>
            </p:cNvCxnSpPr>
            <p:nvPr/>
          </p:nvCxnSpPr>
          <p:spPr>
            <a:xfrm>
              <a:off x="9648839" y="4693797"/>
              <a:ext cx="776566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7FC2DFB3-73F1-4E77-9516-A863923D6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48839" y="4469960"/>
              <a:ext cx="776566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42">
              <a:extLst>
                <a:ext uri="{FF2B5EF4-FFF2-40B4-BE49-F238E27FC236}">
                  <a16:creationId xmlns:a16="http://schemas.microsoft.com/office/drawing/2014/main" id="{F1F1B589-B152-4E54-911A-888FA847D44B}"/>
                </a:ext>
              </a:extLst>
            </p:cNvPr>
            <p:cNvCxnSpPr>
              <a:cxnSpLocks/>
            </p:cNvCxnSpPr>
            <p:nvPr/>
          </p:nvCxnSpPr>
          <p:spPr>
            <a:xfrm>
              <a:off x="9648839" y="4931922"/>
              <a:ext cx="776566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43">
              <a:extLst>
                <a:ext uri="{FF2B5EF4-FFF2-40B4-BE49-F238E27FC236}">
                  <a16:creationId xmlns:a16="http://schemas.microsoft.com/office/drawing/2014/main" id="{92025FBB-99E1-43BB-8EA6-B252D7076D25}"/>
                </a:ext>
              </a:extLst>
            </p:cNvPr>
            <p:cNvCxnSpPr>
              <a:cxnSpLocks/>
            </p:cNvCxnSpPr>
            <p:nvPr/>
          </p:nvCxnSpPr>
          <p:spPr>
            <a:xfrm>
              <a:off x="9648839" y="5150890"/>
              <a:ext cx="776566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Obrázek 3">
              <a:extLst>
                <a:ext uri="{FF2B5EF4-FFF2-40B4-BE49-F238E27FC236}">
                  <a16:creationId xmlns:a16="http://schemas.microsoft.com/office/drawing/2014/main" id="{D90E9816-22D8-4AD6-90DC-442B8FBE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0342" y="5660808"/>
              <a:ext cx="633560" cy="478125"/>
            </a:xfrm>
            <a:prstGeom prst="rect">
              <a:avLst/>
            </a:prstGeom>
          </p:spPr>
        </p:pic>
        <p:cxnSp>
          <p:nvCxnSpPr>
            <p:cNvPr id="47" name="Straight Connector 166">
              <a:extLst>
                <a:ext uri="{FF2B5EF4-FFF2-40B4-BE49-F238E27FC236}">
                  <a16:creationId xmlns:a16="http://schemas.microsoft.com/office/drawing/2014/main" id="{B06B07CA-F7EF-468A-8BA8-8AE8DD38F9D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>
              <a:off x="10037122" y="5660808"/>
              <a:ext cx="0" cy="474085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13">
              <a:extLst>
                <a:ext uri="{FF2B5EF4-FFF2-40B4-BE49-F238E27FC236}">
                  <a16:creationId xmlns:a16="http://schemas.microsoft.com/office/drawing/2014/main" id="{C947C166-EF46-4A91-8213-B6C4A438788D}"/>
                </a:ext>
              </a:extLst>
            </p:cNvPr>
            <p:cNvCxnSpPr>
              <a:cxnSpLocks/>
            </p:cNvCxnSpPr>
            <p:nvPr/>
          </p:nvCxnSpPr>
          <p:spPr>
            <a:xfrm>
              <a:off x="9782682" y="3167421"/>
              <a:ext cx="522250" cy="125"/>
            </a:xfrm>
            <a:prstGeom prst="straightConnector1">
              <a:avLst/>
            </a:prstGeom>
            <a:ln w="158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122">
              <a:extLst>
                <a:ext uri="{FF2B5EF4-FFF2-40B4-BE49-F238E27FC236}">
                  <a16:creationId xmlns:a16="http://schemas.microsoft.com/office/drawing/2014/main" id="{4A4221CD-FD14-420B-B196-34F714AFE622}"/>
                </a:ext>
              </a:extLst>
            </p:cNvPr>
            <p:cNvSpPr txBox="1"/>
            <p:nvPr/>
          </p:nvSpPr>
          <p:spPr>
            <a:xfrm>
              <a:off x="7777562" y="3302120"/>
              <a:ext cx="1455655" cy="40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Objective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51" name="Obrázek 50">
            <a:extLst>
              <a:ext uri="{FF2B5EF4-FFF2-40B4-BE49-F238E27FC236}">
                <a16:creationId xmlns:a16="http://schemas.microsoft.com/office/drawing/2014/main" id="{8945EE29-273D-4DCD-9D8A-5E3A0F3D32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3" t="916" r="19297"/>
          <a:stretch/>
        </p:blipFill>
        <p:spPr>
          <a:xfrm>
            <a:off x="5257482" y="1201273"/>
            <a:ext cx="2823221" cy="456268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9A5C33D-9F17-4136-9A87-5016C1378F96}"/>
              </a:ext>
            </a:extLst>
          </p:cNvPr>
          <p:cNvSpPr txBox="1"/>
          <p:nvPr/>
        </p:nvSpPr>
        <p:spPr>
          <a:xfrm>
            <a:off x="8584964" y="5704127"/>
            <a:ext cx="3395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/>
              <a:t>Fig</a:t>
            </a:r>
            <a:r>
              <a:rPr lang="cs-CZ" sz="1200" dirty="0"/>
              <a:t>: </a:t>
            </a:r>
            <a:r>
              <a:rPr lang="cs-CZ" sz="1200" dirty="0" err="1"/>
              <a:t>Schematic</a:t>
            </a:r>
            <a:r>
              <a:rPr lang="cs-CZ" sz="1200" dirty="0"/>
              <a:t> diagram </a:t>
            </a:r>
            <a:r>
              <a:rPr lang="cs-CZ" sz="1200" dirty="0" err="1"/>
              <a:t>of</a:t>
            </a:r>
            <a:r>
              <a:rPr lang="cs-CZ" sz="1200" dirty="0"/>
              <a:t> TEM </a:t>
            </a:r>
            <a:r>
              <a:rPr lang="cs-CZ" sz="1200" dirty="0" err="1"/>
              <a:t>optical</a:t>
            </a:r>
            <a:r>
              <a:rPr lang="cs-CZ" sz="1200" dirty="0"/>
              <a:t> </a:t>
            </a:r>
            <a:r>
              <a:rPr lang="cs-CZ" sz="1200" dirty="0" err="1"/>
              <a:t>system</a:t>
            </a:r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8B632F-8951-4B34-91F2-3BE8CAE2A61B}"/>
              </a:ext>
            </a:extLst>
          </p:cNvPr>
          <p:cNvSpPr txBox="1"/>
          <p:nvPr/>
        </p:nvSpPr>
        <p:spPr>
          <a:xfrm>
            <a:off x="5346245" y="5633872"/>
            <a:ext cx="2823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/>
              <a:t>Fig</a:t>
            </a:r>
            <a:r>
              <a:rPr lang="cs-CZ" sz="1200" dirty="0"/>
              <a:t>: </a:t>
            </a:r>
            <a:r>
              <a:rPr lang="cs-CZ" sz="1200" dirty="0" err="1"/>
              <a:t>Transmission</a:t>
            </a:r>
            <a:r>
              <a:rPr lang="cs-CZ" sz="1200" dirty="0"/>
              <a:t> </a:t>
            </a:r>
            <a:r>
              <a:rPr lang="cs-CZ" sz="1200" dirty="0" err="1"/>
              <a:t>electron</a:t>
            </a:r>
            <a:r>
              <a:rPr lang="cs-CZ" sz="1200" dirty="0"/>
              <a:t> </a:t>
            </a:r>
            <a:r>
              <a:rPr lang="cs-CZ" sz="1200" dirty="0" err="1"/>
              <a:t>microscope</a:t>
            </a:r>
            <a:endParaRPr 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1DAFAC-379D-4744-A24B-2FE7688E5BC3}"/>
              </a:ext>
            </a:extLst>
          </p:cNvPr>
          <p:cNvSpPr txBox="1"/>
          <p:nvPr/>
        </p:nvSpPr>
        <p:spPr>
          <a:xfrm>
            <a:off x="196574" y="794907"/>
            <a:ext cx="468600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Transmission</a:t>
            </a:r>
            <a:r>
              <a:rPr lang="cs-CZ" dirty="0"/>
              <a:t> </a:t>
            </a:r>
            <a:r>
              <a:rPr lang="cs-CZ" dirty="0" err="1"/>
              <a:t>electron</a:t>
            </a:r>
            <a:r>
              <a:rPr lang="cs-CZ" dirty="0"/>
              <a:t> </a:t>
            </a:r>
            <a:r>
              <a:rPr lang="cs-CZ" dirty="0" err="1"/>
              <a:t>microscopy</a:t>
            </a:r>
            <a:r>
              <a:rPr lang="cs-CZ" sz="1200" dirty="0"/>
              <a:t>:</a:t>
            </a:r>
          </a:p>
          <a:p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200" dirty="0" err="1"/>
              <a:t>Uses</a:t>
            </a:r>
            <a:r>
              <a:rPr lang="cs-CZ" sz="1200" dirty="0"/>
              <a:t> </a:t>
            </a:r>
            <a:r>
              <a:rPr lang="cs-CZ" sz="1200" dirty="0" err="1"/>
              <a:t>electron</a:t>
            </a:r>
            <a:r>
              <a:rPr lang="cs-CZ" sz="1200" dirty="0"/>
              <a:t> </a:t>
            </a:r>
            <a:r>
              <a:rPr lang="cs-CZ" sz="1200" dirty="0" err="1"/>
              <a:t>beam</a:t>
            </a:r>
            <a:r>
              <a:rPr lang="cs-CZ" sz="1200" dirty="0"/>
              <a:t> </a:t>
            </a:r>
            <a:r>
              <a:rPr lang="cs-CZ" sz="1200" dirty="0" err="1"/>
              <a:t>for</a:t>
            </a:r>
            <a:r>
              <a:rPr lang="cs-CZ" sz="1200" dirty="0"/>
              <a:t> </a:t>
            </a:r>
            <a:r>
              <a:rPr lang="cs-CZ" sz="1200" dirty="0" err="1"/>
              <a:t>imaging</a:t>
            </a:r>
            <a:r>
              <a:rPr lang="cs-CZ" sz="1200" dirty="0"/>
              <a:t> </a:t>
            </a:r>
            <a:r>
              <a:rPr lang="cs-CZ" sz="1200" dirty="0" err="1"/>
              <a:t>instead</a:t>
            </a:r>
            <a:r>
              <a:rPr lang="cs-CZ" sz="1200" dirty="0"/>
              <a:t> </a:t>
            </a:r>
            <a:r>
              <a:rPr lang="cs-CZ" sz="1200" dirty="0" err="1"/>
              <a:t>of</a:t>
            </a:r>
            <a:r>
              <a:rPr lang="cs-CZ" sz="1200" dirty="0"/>
              <a:t> </a:t>
            </a:r>
            <a:r>
              <a:rPr lang="cs-CZ" sz="1200" dirty="0" err="1"/>
              <a:t>light</a:t>
            </a:r>
            <a:r>
              <a:rPr lang="cs-CZ" sz="1200" dirty="0"/>
              <a:t> </a:t>
            </a:r>
            <a:r>
              <a:rPr lang="cs-CZ" sz="1200" dirty="0" err="1"/>
              <a:t>like</a:t>
            </a:r>
            <a:r>
              <a:rPr lang="cs-CZ" sz="1200" dirty="0"/>
              <a:t> in </a:t>
            </a:r>
            <a:br>
              <a:rPr lang="cs-CZ" sz="1200" dirty="0"/>
            </a:br>
            <a:r>
              <a:rPr lang="cs-CZ" sz="1200" dirty="0" err="1"/>
              <a:t>the</a:t>
            </a:r>
            <a:r>
              <a:rPr lang="cs-CZ" sz="1200" dirty="0"/>
              <a:t> </a:t>
            </a:r>
            <a:r>
              <a:rPr lang="cs-CZ" sz="1200" dirty="0" err="1"/>
              <a:t>conventional</a:t>
            </a:r>
            <a:r>
              <a:rPr lang="cs-CZ" sz="1200" dirty="0"/>
              <a:t> </a:t>
            </a:r>
            <a:r>
              <a:rPr lang="cs-CZ" sz="1200" dirty="0" err="1"/>
              <a:t>light</a:t>
            </a:r>
            <a:r>
              <a:rPr lang="cs-CZ" sz="1200" dirty="0"/>
              <a:t> </a:t>
            </a:r>
            <a:r>
              <a:rPr lang="cs-CZ" sz="1200" dirty="0" err="1"/>
              <a:t>microscopy</a:t>
            </a:r>
            <a:r>
              <a:rPr lang="en-US" sz="1200" dirty="0"/>
              <a:t>.</a:t>
            </a: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200" dirty="0"/>
              <a:t>TEM</a:t>
            </a:r>
            <a:r>
              <a:rPr lang="en-US" sz="1200" dirty="0"/>
              <a:t> find</a:t>
            </a:r>
            <a:r>
              <a:rPr lang="cs-CZ" sz="1200" dirty="0"/>
              <a:t>s</a:t>
            </a:r>
            <a:r>
              <a:rPr lang="en-US" sz="1200" dirty="0"/>
              <a:t> application in </a:t>
            </a:r>
            <a:r>
              <a:rPr lang="cs-CZ" sz="1200" dirty="0" err="1"/>
              <a:t>e.g</a:t>
            </a:r>
            <a:r>
              <a:rPr lang="cs-CZ" sz="1200" dirty="0"/>
              <a:t>. </a:t>
            </a:r>
            <a:r>
              <a:rPr lang="en-US" sz="1200" dirty="0"/>
              <a:t>cancer research, virology,</a:t>
            </a:r>
            <a:r>
              <a:rPr lang="cs-CZ" sz="1200" dirty="0"/>
              <a:t> </a:t>
            </a:r>
            <a:r>
              <a:rPr lang="en-US" sz="1200" dirty="0"/>
              <a:t>materials science</a:t>
            </a:r>
            <a:r>
              <a:rPr lang="cs-CZ" sz="1200" dirty="0"/>
              <a:t>, </a:t>
            </a:r>
            <a:r>
              <a:rPr lang="cs-CZ" sz="1200" dirty="0" err="1"/>
              <a:t>semiconductor</a:t>
            </a:r>
            <a:r>
              <a:rPr lang="cs-CZ" sz="1200" dirty="0"/>
              <a:t> </a:t>
            </a:r>
            <a:r>
              <a:rPr lang="cs-CZ" sz="1200" dirty="0" err="1"/>
              <a:t>production</a:t>
            </a:r>
            <a:r>
              <a:rPr lang="cs-CZ" sz="1200" dirty="0"/>
              <a:t>, </a:t>
            </a:r>
            <a:r>
              <a:rPr lang="cs-CZ" sz="1200" dirty="0" err="1"/>
              <a:t>or</a:t>
            </a:r>
            <a:r>
              <a:rPr lang="cs-CZ" sz="1200" dirty="0"/>
              <a:t> </a:t>
            </a:r>
            <a:r>
              <a:rPr lang="en-US" sz="1200" dirty="0"/>
              <a:t>nanotechnology</a:t>
            </a:r>
            <a:r>
              <a:rPr lang="cs-CZ" sz="1200" dirty="0"/>
              <a:t>.</a:t>
            </a:r>
            <a:r>
              <a:rPr lang="en-US" sz="1200" dirty="0"/>
              <a:t> </a:t>
            </a:r>
            <a:endParaRPr lang="cs-CZ" sz="1200" dirty="0"/>
          </a:p>
          <a:p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200" dirty="0" err="1"/>
              <a:t>Electrons</a:t>
            </a:r>
            <a:r>
              <a:rPr lang="cs-CZ" sz="1200" dirty="0"/>
              <a:t> are </a:t>
            </a:r>
            <a:r>
              <a:rPr lang="cs-CZ" sz="1200" dirty="0" err="1"/>
              <a:t>generated</a:t>
            </a:r>
            <a:r>
              <a:rPr lang="cs-CZ" sz="1200" dirty="0"/>
              <a:t> by </a:t>
            </a:r>
            <a:r>
              <a:rPr lang="en-US" sz="1200" dirty="0"/>
              <a:t>the </a:t>
            </a:r>
            <a:r>
              <a:rPr lang="cs-CZ" sz="1200" dirty="0" err="1"/>
              <a:t>electron</a:t>
            </a:r>
            <a:r>
              <a:rPr lang="cs-CZ" sz="1200" dirty="0"/>
              <a:t> source (</a:t>
            </a:r>
            <a:r>
              <a:rPr lang="cs-CZ" sz="1200" dirty="0" err="1"/>
              <a:t>mostly</a:t>
            </a:r>
            <a:r>
              <a:rPr lang="cs-CZ" sz="1200" dirty="0"/>
              <a:t> </a:t>
            </a:r>
            <a:r>
              <a:rPr lang="cs-CZ" sz="1200" dirty="0" err="1"/>
              <a:t>Field</a:t>
            </a:r>
            <a:r>
              <a:rPr lang="cs-CZ" sz="1200" dirty="0"/>
              <a:t> </a:t>
            </a:r>
            <a:r>
              <a:rPr lang="cs-CZ" sz="1200" dirty="0" err="1"/>
              <a:t>Emission</a:t>
            </a:r>
            <a:r>
              <a:rPr lang="cs-CZ" sz="1200" dirty="0"/>
              <a:t> </a:t>
            </a:r>
            <a:r>
              <a:rPr lang="cs-CZ" sz="1200" dirty="0" err="1"/>
              <a:t>Gun</a:t>
            </a:r>
            <a:r>
              <a:rPr lang="cs-CZ" sz="1200" dirty="0"/>
              <a:t>) and </a:t>
            </a:r>
            <a:r>
              <a:rPr lang="cs-CZ" sz="1200" dirty="0" err="1"/>
              <a:t>accelerated</a:t>
            </a:r>
            <a:r>
              <a:rPr lang="cs-CZ" sz="1200" dirty="0"/>
              <a:t> by </a:t>
            </a:r>
            <a:r>
              <a:rPr lang="cs-CZ" sz="1200" dirty="0" err="1"/>
              <a:t>the</a:t>
            </a:r>
            <a:r>
              <a:rPr lang="cs-CZ" sz="1200" dirty="0"/>
              <a:t> </a:t>
            </a:r>
            <a:r>
              <a:rPr lang="cs-CZ" sz="1200" dirty="0" err="1"/>
              <a:t>accelerator</a:t>
            </a:r>
            <a:r>
              <a:rPr lang="en-US" sz="1200" dirty="0"/>
              <a:t>.</a:t>
            </a: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200" dirty="0" err="1"/>
              <a:t>Electron</a:t>
            </a:r>
            <a:r>
              <a:rPr lang="cs-CZ" sz="1200" dirty="0"/>
              <a:t> </a:t>
            </a:r>
            <a:r>
              <a:rPr lang="cs-CZ" sz="1200" dirty="0" err="1"/>
              <a:t>beam</a:t>
            </a:r>
            <a:r>
              <a:rPr lang="cs-CZ" sz="1200" dirty="0"/>
              <a:t> </a:t>
            </a:r>
            <a:r>
              <a:rPr lang="cs-CZ" sz="1200" dirty="0" err="1"/>
              <a:t>is</a:t>
            </a:r>
            <a:r>
              <a:rPr lang="cs-CZ" sz="1200" dirty="0"/>
              <a:t> </a:t>
            </a:r>
            <a:r>
              <a:rPr lang="cs-CZ" sz="1200" dirty="0" err="1"/>
              <a:t>the</a:t>
            </a:r>
            <a:r>
              <a:rPr lang="en-US" sz="1200" dirty="0"/>
              <a:t>n</a:t>
            </a:r>
            <a:r>
              <a:rPr lang="cs-CZ" sz="1200" dirty="0"/>
              <a:t> </a:t>
            </a:r>
            <a:r>
              <a:rPr lang="cs-CZ" sz="1200" dirty="0" err="1"/>
              <a:t>guided</a:t>
            </a:r>
            <a:r>
              <a:rPr lang="cs-CZ" sz="1200" dirty="0"/>
              <a:t> by </a:t>
            </a:r>
            <a:r>
              <a:rPr lang="cs-CZ" sz="1200" dirty="0" err="1"/>
              <a:t>the</a:t>
            </a:r>
            <a:r>
              <a:rPr lang="cs-CZ" sz="1200" dirty="0"/>
              <a:t> </a:t>
            </a:r>
            <a:r>
              <a:rPr lang="cs-CZ" sz="1200" dirty="0" err="1"/>
              <a:t>microscope</a:t>
            </a:r>
            <a:r>
              <a:rPr lang="en-US" sz="1200" dirty="0"/>
              <a:t>’s optical system (Condenser + Objective).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After passing </a:t>
            </a:r>
            <a:r>
              <a:rPr lang="cs-CZ" sz="1200" dirty="0" err="1"/>
              <a:t>through</a:t>
            </a:r>
            <a:r>
              <a:rPr lang="cs-CZ" sz="1200" dirty="0"/>
              <a:t> </a:t>
            </a:r>
            <a:r>
              <a:rPr lang="en-US" sz="1200" dirty="0"/>
              <a:t>the </a:t>
            </a:r>
            <a:r>
              <a:rPr lang="cs-CZ" sz="1200" dirty="0" err="1"/>
              <a:t>examined</a:t>
            </a:r>
            <a:r>
              <a:rPr lang="cs-CZ" sz="1200" dirty="0"/>
              <a:t> specimen</a:t>
            </a:r>
            <a:r>
              <a:rPr lang="en-US" sz="1200" dirty="0"/>
              <a:t> (</a:t>
            </a:r>
            <a:r>
              <a:rPr lang="cs-CZ" sz="1200" dirty="0" err="1"/>
              <a:t>usually</a:t>
            </a:r>
            <a:r>
              <a:rPr lang="cs-CZ" sz="1200" dirty="0"/>
              <a:t> a </a:t>
            </a:r>
            <a:r>
              <a:rPr lang="cs-CZ" sz="1200" dirty="0" err="1"/>
              <a:t>thin</a:t>
            </a:r>
            <a:r>
              <a:rPr lang="cs-CZ" sz="1200" dirty="0"/>
              <a:t> film </a:t>
            </a:r>
            <a:r>
              <a:rPr lang="cs-CZ" sz="1200" dirty="0" err="1"/>
              <a:t>of</a:t>
            </a:r>
            <a:r>
              <a:rPr lang="cs-CZ" sz="1200" dirty="0"/>
              <a:t> </a:t>
            </a:r>
            <a:r>
              <a:rPr lang="cs-CZ" sz="1200" dirty="0" err="1"/>
              <a:t>material</a:t>
            </a:r>
            <a:r>
              <a:rPr lang="cs-CZ" sz="1200" dirty="0"/>
              <a:t>, 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less than </a:t>
            </a:r>
            <a:r>
              <a:rPr lang="cs-CZ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00 nm thick</a:t>
            </a:r>
            <a:r>
              <a:rPr lang="en-US" sz="1200" dirty="0"/>
              <a:t>)</a:t>
            </a:r>
            <a:r>
              <a:rPr lang="cs-CZ" sz="1200" dirty="0"/>
              <a:t>, </a:t>
            </a:r>
            <a:r>
              <a:rPr lang="cs-CZ" sz="1200" dirty="0" err="1"/>
              <a:t>the</a:t>
            </a:r>
            <a:r>
              <a:rPr lang="cs-CZ" sz="1200" dirty="0"/>
              <a:t> </a:t>
            </a:r>
            <a:r>
              <a:rPr lang="cs-CZ" sz="1200" dirty="0" err="1"/>
              <a:t>imprinted</a:t>
            </a:r>
            <a:r>
              <a:rPr lang="cs-CZ" sz="1200" dirty="0"/>
              <a:t> image </a:t>
            </a:r>
            <a:r>
              <a:rPr lang="cs-CZ" sz="1200" dirty="0" err="1"/>
              <a:t>is</a:t>
            </a:r>
            <a:r>
              <a:rPr lang="cs-CZ" sz="1200" dirty="0"/>
              <a:t> </a:t>
            </a:r>
            <a:r>
              <a:rPr lang="cs-CZ" sz="1200" dirty="0" err="1"/>
              <a:t>magnified</a:t>
            </a:r>
            <a:r>
              <a:rPr lang="cs-CZ" sz="1200" dirty="0"/>
              <a:t> by </a:t>
            </a:r>
            <a:r>
              <a:rPr lang="cs-CZ" sz="1200" dirty="0" err="1"/>
              <a:t>the</a:t>
            </a:r>
            <a:r>
              <a:rPr lang="cs-CZ" sz="1200" dirty="0"/>
              <a:t> </a:t>
            </a:r>
            <a:r>
              <a:rPr lang="cs-CZ" sz="1200" dirty="0" err="1"/>
              <a:t>microscope</a:t>
            </a:r>
            <a:r>
              <a:rPr lang="en-US" sz="1200" dirty="0"/>
              <a:t>’s </a:t>
            </a:r>
            <a:r>
              <a:rPr lang="cs-CZ" sz="1200" dirty="0"/>
              <a:t>P</a:t>
            </a:r>
            <a:r>
              <a:rPr lang="en-US" sz="1200" dirty="0" err="1"/>
              <a:t>roject</a:t>
            </a:r>
            <a:r>
              <a:rPr lang="cs-CZ" sz="1200" dirty="0" err="1"/>
              <a:t>or</a:t>
            </a:r>
            <a:r>
              <a:rPr lang="en-US" sz="1200" dirty="0"/>
              <a:t> s</a:t>
            </a:r>
            <a:r>
              <a:rPr lang="cs-CZ" sz="1200" dirty="0" err="1"/>
              <a:t>ystem</a:t>
            </a:r>
            <a:r>
              <a:rPr lang="en-US" sz="1200" dirty="0"/>
              <a:t>.</a:t>
            </a: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200" dirty="0" err="1"/>
              <a:t>Finally</a:t>
            </a:r>
            <a:r>
              <a:rPr lang="cs-CZ" sz="1200" dirty="0"/>
              <a:t>, </a:t>
            </a:r>
            <a:r>
              <a:rPr lang="cs-CZ" sz="1200" dirty="0" err="1"/>
              <a:t>the</a:t>
            </a:r>
            <a:r>
              <a:rPr lang="cs-CZ" sz="1200" dirty="0"/>
              <a:t> </a:t>
            </a:r>
            <a:r>
              <a:rPr lang="cs-CZ" sz="1200" dirty="0" err="1"/>
              <a:t>electron</a:t>
            </a:r>
            <a:r>
              <a:rPr lang="cs-CZ" sz="1200" dirty="0"/>
              <a:t> </a:t>
            </a:r>
            <a:r>
              <a:rPr lang="cs-CZ" sz="1200" dirty="0" err="1"/>
              <a:t>beam</a:t>
            </a:r>
            <a:r>
              <a:rPr lang="cs-CZ" sz="1200" dirty="0"/>
              <a:t> </a:t>
            </a:r>
            <a:r>
              <a:rPr lang="cs-CZ" sz="1200" dirty="0" err="1"/>
              <a:t>is</a:t>
            </a:r>
            <a:r>
              <a:rPr lang="cs-CZ" sz="1200" dirty="0"/>
              <a:t> </a:t>
            </a:r>
            <a:r>
              <a:rPr lang="cs-CZ" sz="1200" dirty="0" err="1"/>
              <a:t>transferred</a:t>
            </a:r>
            <a:r>
              <a:rPr lang="cs-CZ" sz="1200" dirty="0"/>
              <a:t> to a </a:t>
            </a:r>
            <a:r>
              <a:rPr lang="cs-CZ" sz="1200" dirty="0" err="1"/>
              <a:t>visual</a:t>
            </a:r>
            <a:r>
              <a:rPr lang="cs-CZ" sz="1200" dirty="0"/>
              <a:t> </a:t>
            </a:r>
            <a:r>
              <a:rPr lang="cs-CZ" sz="1200" dirty="0" err="1"/>
              <a:t>form</a:t>
            </a:r>
            <a:r>
              <a:rPr lang="cs-CZ" sz="1200" dirty="0"/>
              <a:t> by a </a:t>
            </a:r>
            <a:r>
              <a:rPr lang="cs-CZ" sz="1200" dirty="0" err="1"/>
              <a:t>camera</a:t>
            </a:r>
            <a:r>
              <a:rPr lang="cs-CZ" sz="1200" dirty="0"/>
              <a:t> </a:t>
            </a:r>
            <a:r>
              <a:rPr lang="cs-CZ" sz="1200" dirty="0" err="1"/>
              <a:t>or</a:t>
            </a:r>
            <a:r>
              <a:rPr lang="cs-CZ" sz="1200" dirty="0"/>
              <a:t> </a:t>
            </a:r>
            <a:r>
              <a:rPr lang="en-US" sz="1200" dirty="0"/>
              <a:t>some other type of detector</a:t>
            </a:r>
            <a:r>
              <a:rPr lang="cs-CZ" sz="1200" dirty="0"/>
              <a:t> (</a:t>
            </a:r>
            <a:r>
              <a:rPr lang="cs-CZ" sz="1200" dirty="0" err="1"/>
              <a:t>e.g</a:t>
            </a:r>
            <a:r>
              <a:rPr lang="cs-CZ" sz="1200" dirty="0"/>
              <a:t>. </a:t>
            </a:r>
            <a:r>
              <a:rPr lang="cs-CZ" sz="1200" dirty="0" err="1"/>
              <a:t>annular</a:t>
            </a:r>
            <a:r>
              <a:rPr lang="cs-CZ" sz="1200" dirty="0"/>
              <a:t> </a:t>
            </a:r>
            <a:r>
              <a:rPr lang="cs-CZ" sz="1200" dirty="0" err="1"/>
              <a:t>detectors</a:t>
            </a:r>
            <a:r>
              <a:rPr lang="cs-CZ" sz="120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200" dirty="0" err="1"/>
              <a:t>The</a:t>
            </a:r>
            <a:r>
              <a:rPr lang="cs-CZ" sz="1200" dirty="0"/>
              <a:t> </a:t>
            </a:r>
            <a:r>
              <a:rPr lang="cs-CZ" sz="1200" dirty="0" err="1"/>
              <a:t>whole</a:t>
            </a:r>
            <a:r>
              <a:rPr lang="cs-CZ" sz="1200" dirty="0"/>
              <a:t> </a:t>
            </a:r>
            <a:r>
              <a:rPr lang="cs-CZ" sz="1200" dirty="0" err="1"/>
              <a:t>complex</a:t>
            </a:r>
            <a:r>
              <a:rPr lang="cs-CZ" sz="1200" dirty="0"/>
              <a:t> </a:t>
            </a:r>
            <a:r>
              <a:rPr lang="cs-CZ" sz="1200" dirty="0" err="1"/>
              <a:t>microscope</a:t>
            </a:r>
            <a:r>
              <a:rPr lang="en-US" sz="1200" dirty="0"/>
              <a:t>’s optical s</a:t>
            </a:r>
            <a:r>
              <a:rPr lang="cs-CZ" sz="1200" dirty="0" err="1"/>
              <a:t>ystem</a:t>
            </a:r>
            <a:r>
              <a:rPr lang="cs-CZ" sz="1200" dirty="0"/>
              <a:t> </a:t>
            </a:r>
            <a:r>
              <a:rPr lang="cs-CZ" sz="1200" dirty="0" err="1"/>
              <a:t>must</a:t>
            </a:r>
            <a:r>
              <a:rPr lang="cs-CZ" sz="1200" dirty="0"/>
              <a:t> </a:t>
            </a:r>
            <a:r>
              <a:rPr lang="cs-CZ" sz="1200" dirty="0" err="1"/>
              <a:t>be</a:t>
            </a:r>
            <a:r>
              <a:rPr lang="cs-CZ" sz="1200" dirty="0"/>
              <a:t> „</a:t>
            </a:r>
            <a:r>
              <a:rPr lang="cs-CZ" sz="1200" dirty="0" err="1"/>
              <a:t>aligned</a:t>
            </a:r>
            <a:r>
              <a:rPr lang="cs-CZ" sz="1200" dirty="0"/>
              <a:t>“</a:t>
            </a:r>
            <a:r>
              <a:rPr lang="en-US" sz="1200" dirty="0"/>
              <a:t> </a:t>
            </a:r>
            <a:r>
              <a:rPr lang="cs-CZ" sz="1200" dirty="0"/>
              <a:t>(</a:t>
            </a:r>
            <a:r>
              <a:rPr lang="cs-CZ" sz="1200" dirty="0" err="1"/>
              <a:t>i.e</a:t>
            </a:r>
            <a:r>
              <a:rPr lang="cs-CZ" sz="1200" dirty="0"/>
              <a:t>. </a:t>
            </a:r>
            <a:r>
              <a:rPr lang="cs-CZ" sz="1200" dirty="0" err="1"/>
              <a:t>beam</a:t>
            </a:r>
            <a:r>
              <a:rPr lang="cs-CZ" sz="1200" dirty="0"/>
              <a:t> </a:t>
            </a:r>
            <a:r>
              <a:rPr lang="cs-CZ" sz="1200" dirty="0" err="1"/>
              <a:t>focused</a:t>
            </a:r>
            <a:r>
              <a:rPr lang="cs-CZ" sz="1200" dirty="0"/>
              <a:t>, </a:t>
            </a:r>
            <a:r>
              <a:rPr lang="cs-CZ" sz="1200" dirty="0" err="1"/>
              <a:t>properly</a:t>
            </a:r>
            <a:r>
              <a:rPr lang="cs-CZ" sz="1200" dirty="0"/>
              <a:t> </a:t>
            </a:r>
            <a:r>
              <a:rPr lang="cs-CZ" sz="1200" dirty="0" err="1"/>
              <a:t>tilted</a:t>
            </a:r>
            <a:r>
              <a:rPr lang="cs-CZ" sz="1200" dirty="0"/>
              <a:t>, </a:t>
            </a:r>
            <a:r>
              <a:rPr lang="cs-CZ" sz="1200" dirty="0" err="1"/>
              <a:t>shifted</a:t>
            </a:r>
            <a:r>
              <a:rPr lang="cs-CZ" sz="1200" dirty="0"/>
              <a:t> and </a:t>
            </a:r>
            <a:r>
              <a:rPr lang="cs-CZ" sz="1200" dirty="0" err="1"/>
              <a:t>shaped</a:t>
            </a:r>
            <a:r>
              <a:rPr lang="cs-CZ" sz="1200" dirty="0"/>
              <a:t> </a:t>
            </a:r>
            <a:r>
              <a:rPr lang="cs-CZ" sz="1200" dirty="0" err="1"/>
              <a:t>between</a:t>
            </a:r>
            <a:r>
              <a:rPr lang="cs-CZ" sz="1200" dirty="0"/>
              <a:t> </a:t>
            </a:r>
            <a:r>
              <a:rPr lang="cs-CZ" sz="1200" dirty="0" err="1"/>
              <a:t>modules</a:t>
            </a:r>
            <a:r>
              <a:rPr lang="cs-CZ" sz="1200" dirty="0"/>
              <a:t>) to </a:t>
            </a:r>
            <a:r>
              <a:rPr lang="en-US" sz="1200" dirty="0"/>
              <a:t>achieve</a:t>
            </a:r>
            <a:r>
              <a:rPr lang="cs-CZ" sz="1200" dirty="0"/>
              <a:t> a </a:t>
            </a:r>
            <a:r>
              <a:rPr lang="cs-CZ" sz="1200" dirty="0" err="1"/>
              <a:t>microscope</a:t>
            </a:r>
            <a:r>
              <a:rPr lang="en-US" sz="1200" dirty="0"/>
              <a:t>’s </a:t>
            </a:r>
            <a:r>
              <a:rPr lang="cs-CZ" sz="1200" dirty="0" err="1"/>
              <a:t>peak</a:t>
            </a:r>
            <a:r>
              <a:rPr lang="cs-CZ" sz="1200" dirty="0"/>
              <a:t> </a:t>
            </a:r>
            <a:r>
              <a:rPr lang="en-US" sz="1200" dirty="0"/>
              <a:t>performance </a:t>
            </a: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66032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Cryogenic</a:t>
            </a:r>
            <a:r>
              <a:rPr lang="cs-CZ" dirty="0"/>
              <a:t> </a:t>
            </a:r>
            <a:r>
              <a:rPr lang="cs-CZ" dirty="0" err="1"/>
              <a:t>Electron</a:t>
            </a:r>
            <a:r>
              <a:rPr lang="cs-CZ" dirty="0"/>
              <a:t> </a:t>
            </a:r>
            <a:r>
              <a:rPr lang="cs-CZ" dirty="0" err="1"/>
              <a:t>Microscopy</a:t>
            </a:r>
            <a:r>
              <a:rPr lang="cs-CZ" dirty="0"/>
              <a:t> </a:t>
            </a:r>
            <a:r>
              <a:rPr lang="cs-CZ" sz="1600" dirty="0"/>
              <a:t>(</a:t>
            </a:r>
            <a:r>
              <a:rPr lang="cs-CZ" sz="1600" dirty="0" err="1"/>
              <a:t>what</a:t>
            </a:r>
            <a:r>
              <a:rPr lang="cs-CZ" sz="1600" dirty="0"/>
              <a:t> </a:t>
            </a:r>
            <a:r>
              <a:rPr lang="cs-CZ" sz="1600" dirty="0" err="1"/>
              <a:t>is</a:t>
            </a:r>
            <a:r>
              <a:rPr lang="cs-CZ" sz="1600" dirty="0"/>
              <a:t> TEM </a:t>
            </a:r>
            <a:r>
              <a:rPr lang="cs-CZ" sz="1600" dirty="0" err="1"/>
              <a:t>for</a:t>
            </a:r>
            <a:r>
              <a:rPr lang="cs-CZ" sz="1600" dirty="0"/>
              <a:t>)</a:t>
            </a:r>
            <a:endParaRPr lang="en-US" sz="1600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1200" kern="0" dirty="0">
              <a:solidFill>
                <a:srgbClr val="555759">
                  <a:lumMod val="75000"/>
                </a:srgbClr>
              </a:solidFill>
              <a:ea typeface="ＭＳ Ｐゴシック" pitchFamily="-60" charset="-128"/>
              <a:cs typeface="ＭＳ Ｐゴシック" pitchFamily="-60" charset="-128"/>
            </a:endParaRP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E71AFC7-A4A3-4328-BC5F-5AE810D42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9" r="8902"/>
          <a:stretch/>
        </p:blipFill>
        <p:spPr>
          <a:xfrm>
            <a:off x="5422174" y="663821"/>
            <a:ext cx="3335383" cy="259456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18D310FB-ED95-4AB6-95D4-74DB07055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74" y="3518001"/>
            <a:ext cx="4550790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3E3F4-D283-4B6F-ABDC-18AD8468A214}"/>
              </a:ext>
            </a:extLst>
          </p:cNvPr>
          <p:cNvSpPr txBox="1"/>
          <p:nvPr/>
        </p:nvSpPr>
        <p:spPr>
          <a:xfrm>
            <a:off x="266700" y="886511"/>
            <a:ext cx="4686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Cryogenic</a:t>
            </a:r>
            <a:r>
              <a:rPr lang="cs-CZ" dirty="0"/>
              <a:t> </a:t>
            </a:r>
            <a:r>
              <a:rPr lang="cs-CZ" dirty="0" err="1"/>
              <a:t>Electron</a:t>
            </a:r>
            <a:r>
              <a:rPr lang="cs-CZ" dirty="0"/>
              <a:t> </a:t>
            </a:r>
            <a:r>
              <a:rPr lang="cs-CZ" dirty="0" err="1"/>
              <a:t>Microscopy</a:t>
            </a:r>
            <a:r>
              <a:rPr lang="cs-CZ" dirty="0"/>
              <a:t> (</a:t>
            </a:r>
            <a:r>
              <a:rPr lang="cs-CZ" dirty="0" err="1"/>
              <a:t>Cryo</a:t>
            </a:r>
            <a:r>
              <a:rPr lang="cs-CZ" dirty="0"/>
              <a:t>-EM):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200" dirty="0"/>
              <a:t>A set </a:t>
            </a:r>
            <a:r>
              <a:rPr lang="cs-CZ" sz="1200" dirty="0" err="1"/>
              <a:t>of</a:t>
            </a:r>
            <a:r>
              <a:rPr lang="cs-CZ" sz="1200" dirty="0"/>
              <a:t> </a:t>
            </a:r>
            <a:r>
              <a:rPr lang="cs-CZ" sz="1200" dirty="0" err="1"/>
              <a:t>techniques</a:t>
            </a:r>
            <a:r>
              <a:rPr lang="cs-CZ" sz="1200" dirty="0"/>
              <a:t> </a:t>
            </a:r>
            <a:r>
              <a:rPr lang="cs-CZ" sz="1200" dirty="0" err="1"/>
              <a:t>mainly</a:t>
            </a:r>
            <a:r>
              <a:rPr lang="cs-CZ" sz="1200" dirty="0"/>
              <a:t> </a:t>
            </a:r>
            <a:r>
              <a:rPr lang="cs-CZ" sz="1200" dirty="0" err="1"/>
              <a:t>used</a:t>
            </a:r>
            <a:r>
              <a:rPr lang="cs-CZ" sz="1200" dirty="0"/>
              <a:t> in </a:t>
            </a:r>
            <a:r>
              <a:rPr lang="cs-CZ" sz="1200" dirty="0" err="1"/>
              <a:t>structural</a:t>
            </a:r>
            <a:r>
              <a:rPr lang="cs-CZ" sz="1200" dirty="0"/>
              <a:t> biology </a:t>
            </a:r>
            <a:r>
              <a:rPr lang="cs-CZ" sz="1200" dirty="0" err="1"/>
              <a:t>where</a:t>
            </a:r>
            <a:r>
              <a:rPr lang="cs-CZ" sz="1200" dirty="0"/>
              <a:t> </a:t>
            </a:r>
            <a:r>
              <a:rPr lang="cs-CZ" sz="1200" dirty="0" err="1"/>
              <a:t>the</a:t>
            </a:r>
            <a:r>
              <a:rPr lang="cs-CZ" sz="1200" dirty="0"/>
              <a:t> sample </a:t>
            </a:r>
            <a:r>
              <a:rPr lang="cs-CZ" sz="1200" dirty="0" err="1"/>
              <a:t>is</a:t>
            </a:r>
            <a:r>
              <a:rPr lang="cs-CZ" sz="1200" dirty="0"/>
              <a:t> </a:t>
            </a:r>
            <a:r>
              <a:rPr lang="cs-CZ" sz="1200" dirty="0" err="1"/>
              <a:t>investigated</a:t>
            </a:r>
            <a:r>
              <a:rPr lang="cs-CZ" sz="1200" dirty="0"/>
              <a:t> </a:t>
            </a:r>
            <a:r>
              <a:rPr lang="cs-CZ" sz="1200" dirty="0" err="1"/>
              <a:t>at</a:t>
            </a:r>
            <a:r>
              <a:rPr lang="cs-CZ" sz="1200" dirty="0"/>
              <a:t> </a:t>
            </a:r>
            <a:r>
              <a:rPr lang="cs-CZ" sz="1200" dirty="0" err="1"/>
              <a:t>cryogenic</a:t>
            </a:r>
            <a:r>
              <a:rPr lang="cs-CZ" sz="1200" dirty="0"/>
              <a:t> (</a:t>
            </a:r>
            <a:r>
              <a:rPr lang="cs-CZ" sz="1200" dirty="0" err="1"/>
              <a:t>liquid</a:t>
            </a:r>
            <a:r>
              <a:rPr lang="cs-CZ" sz="1200" dirty="0"/>
              <a:t> </a:t>
            </a:r>
            <a:r>
              <a:rPr lang="cs-CZ" sz="1200" dirty="0" err="1"/>
              <a:t>nitrogen</a:t>
            </a:r>
            <a:r>
              <a:rPr lang="cs-CZ" sz="1200" dirty="0"/>
              <a:t>) </a:t>
            </a:r>
            <a:r>
              <a:rPr lang="cs-CZ" sz="1200" dirty="0" err="1"/>
              <a:t>temperatures</a:t>
            </a:r>
            <a:r>
              <a:rPr lang="cs-CZ" sz="1200" dirty="0"/>
              <a:t>.</a:t>
            </a:r>
          </a:p>
          <a:p>
            <a:endParaRPr lang="cs-CZ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200" b="1" i="1" dirty="0"/>
              <a:t>Single </a:t>
            </a:r>
            <a:r>
              <a:rPr lang="cs-CZ" sz="1200" b="1" i="1" dirty="0" err="1"/>
              <a:t>Particle</a:t>
            </a:r>
            <a:r>
              <a:rPr lang="cs-CZ" sz="1200" b="1" i="1" dirty="0"/>
              <a:t> </a:t>
            </a:r>
            <a:r>
              <a:rPr lang="cs-CZ" sz="1200" b="1" i="1" dirty="0" err="1"/>
              <a:t>Analysis</a:t>
            </a:r>
            <a:r>
              <a:rPr lang="cs-CZ" sz="1200" b="1" i="1" dirty="0"/>
              <a:t> (SPA) </a:t>
            </a:r>
            <a:r>
              <a:rPr lang="cs-CZ" sz="1200" dirty="0"/>
              <a:t>– </a:t>
            </a:r>
            <a:r>
              <a:rPr lang="cs-CZ" sz="1200" dirty="0" err="1"/>
              <a:t>complex</a:t>
            </a:r>
            <a:r>
              <a:rPr lang="cs-CZ" sz="1200" dirty="0"/>
              <a:t> image </a:t>
            </a:r>
            <a:r>
              <a:rPr lang="cs-CZ" sz="1200" dirty="0" err="1"/>
              <a:t>processing-based</a:t>
            </a:r>
            <a:r>
              <a:rPr lang="cs-CZ" sz="1200" dirty="0"/>
              <a:t> </a:t>
            </a:r>
            <a:r>
              <a:rPr lang="cs-CZ" sz="1200" dirty="0" err="1"/>
              <a:t>technique</a:t>
            </a:r>
            <a:r>
              <a:rPr lang="cs-CZ" sz="1200" dirty="0"/>
              <a:t> </a:t>
            </a:r>
            <a:r>
              <a:rPr lang="cs-CZ" sz="1200" dirty="0" err="1"/>
              <a:t>of</a:t>
            </a:r>
            <a:r>
              <a:rPr lang="cs-CZ" sz="1200" dirty="0"/>
              <a:t> </a:t>
            </a:r>
            <a:r>
              <a:rPr lang="cs-CZ" sz="1200" dirty="0" err="1"/>
              <a:t>visualization</a:t>
            </a:r>
            <a:r>
              <a:rPr lang="cs-CZ" sz="1200" dirty="0"/>
              <a:t> and 3D </a:t>
            </a:r>
            <a:r>
              <a:rPr lang="cs-CZ" sz="1200" dirty="0" err="1"/>
              <a:t>reconstruction</a:t>
            </a:r>
            <a:r>
              <a:rPr lang="cs-CZ" sz="1200" dirty="0"/>
              <a:t> </a:t>
            </a:r>
            <a:r>
              <a:rPr lang="cs-CZ" sz="1200" dirty="0" err="1"/>
              <a:t>of</a:t>
            </a:r>
            <a:r>
              <a:rPr lang="cs-CZ" sz="1200" dirty="0"/>
              <a:t> </a:t>
            </a:r>
            <a:r>
              <a:rPr lang="cs-CZ" sz="1200" dirty="0" err="1"/>
              <a:t>proteins</a:t>
            </a:r>
            <a:r>
              <a:rPr lang="cs-CZ" sz="1200" dirty="0"/>
              <a:t> and </a:t>
            </a:r>
            <a:r>
              <a:rPr lang="cs-CZ" sz="1200" dirty="0" err="1"/>
              <a:t>viruses</a:t>
            </a:r>
            <a:r>
              <a:rPr lang="cs-CZ" sz="1200" dirty="0"/>
              <a:t> (</a:t>
            </a:r>
            <a:r>
              <a:rPr lang="en-US" sz="1200" dirty="0"/>
              <a:t>award</a:t>
            </a:r>
            <a:r>
              <a:rPr lang="cs-CZ" sz="1200" dirty="0" err="1"/>
              <a:t>ed</a:t>
            </a:r>
            <a:r>
              <a:rPr lang="cs-CZ" sz="1200" dirty="0"/>
              <a:t> by</a:t>
            </a:r>
            <a:r>
              <a:rPr lang="en-US" sz="1200" dirty="0"/>
              <a:t> the Nobel Prize in Chemistry 2017</a:t>
            </a:r>
            <a:r>
              <a:rPr lang="cs-CZ" sz="12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200" b="1" i="1" dirty="0" err="1"/>
              <a:t>Cryogenic</a:t>
            </a:r>
            <a:r>
              <a:rPr lang="cs-CZ" sz="1200" b="1" i="1" dirty="0"/>
              <a:t> </a:t>
            </a:r>
            <a:r>
              <a:rPr lang="cs-CZ" sz="1200" b="1" i="1" dirty="0" err="1"/>
              <a:t>Electron</a:t>
            </a:r>
            <a:r>
              <a:rPr lang="cs-CZ" sz="1200" b="1" i="1" dirty="0"/>
              <a:t> </a:t>
            </a:r>
            <a:r>
              <a:rPr lang="cs-CZ" sz="1200" b="1" i="1" dirty="0" err="1"/>
              <a:t>Tomography</a:t>
            </a:r>
            <a:r>
              <a:rPr lang="cs-CZ" sz="1200" dirty="0"/>
              <a:t> – </a:t>
            </a:r>
            <a:r>
              <a:rPr lang="cs-CZ" sz="1200" dirty="0" err="1"/>
              <a:t>technique</a:t>
            </a:r>
            <a:r>
              <a:rPr lang="cs-CZ" sz="1200" dirty="0"/>
              <a:t> </a:t>
            </a:r>
            <a:r>
              <a:rPr lang="cs-CZ" sz="1200" dirty="0" err="1"/>
              <a:t>producing</a:t>
            </a:r>
            <a:r>
              <a:rPr lang="cs-CZ" sz="1200" dirty="0"/>
              <a:t> 3D </a:t>
            </a:r>
            <a:r>
              <a:rPr lang="cs-CZ" sz="1200" dirty="0" err="1"/>
              <a:t>images</a:t>
            </a:r>
            <a:r>
              <a:rPr lang="cs-CZ" sz="1200" dirty="0"/>
              <a:t> </a:t>
            </a:r>
            <a:r>
              <a:rPr lang="cs-CZ" sz="1200" dirty="0" err="1"/>
              <a:t>of</a:t>
            </a:r>
            <a:r>
              <a:rPr lang="cs-CZ" sz="1200" dirty="0"/>
              <a:t> </a:t>
            </a:r>
            <a:r>
              <a:rPr lang="cs-CZ" sz="1200" dirty="0" err="1"/>
              <a:t>cells</a:t>
            </a:r>
            <a:r>
              <a:rPr lang="cs-CZ" sz="1200" dirty="0"/>
              <a:t> </a:t>
            </a:r>
            <a:r>
              <a:rPr lang="cs-CZ" sz="1200" dirty="0" err="1"/>
              <a:t>or</a:t>
            </a:r>
            <a:r>
              <a:rPr lang="cs-CZ" sz="1200" dirty="0"/>
              <a:t> </a:t>
            </a:r>
            <a:r>
              <a:rPr lang="cs-CZ" sz="1200" dirty="0" err="1"/>
              <a:t>macromolecules</a:t>
            </a:r>
            <a:r>
              <a:rPr lang="cs-CZ" sz="1200" dirty="0"/>
              <a:t>. </a:t>
            </a:r>
            <a:r>
              <a:rPr lang="cs-CZ" sz="1200" dirty="0" err="1"/>
              <a:t>The</a:t>
            </a:r>
            <a:r>
              <a:rPr lang="cs-CZ" sz="1200" dirty="0"/>
              <a:t> sample </a:t>
            </a:r>
            <a:r>
              <a:rPr lang="cs-CZ" sz="1200" dirty="0" err="1"/>
              <a:t>is</a:t>
            </a:r>
            <a:r>
              <a:rPr lang="cs-CZ" sz="1200" dirty="0"/>
              <a:t> </a:t>
            </a:r>
            <a:r>
              <a:rPr lang="cs-CZ" sz="1200" dirty="0" err="1"/>
              <a:t>imaged</a:t>
            </a:r>
            <a:r>
              <a:rPr lang="cs-CZ" sz="1200" dirty="0"/>
              <a:t> </a:t>
            </a:r>
            <a:r>
              <a:rPr lang="cs-CZ" sz="1200" dirty="0" err="1"/>
              <a:t>at</a:t>
            </a:r>
            <a:r>
              <a:rPr lang="cs-CZ" sz="1200" dirty="0"/>
              <a:t> </a:t>
            </a:r>
            <a:r>
              <a:rPr lang="cs-CZ" sz="1200" dirty="0" err="1"/>
              <a:t>different</a:t>
            </a:r>
            <a:r>
              <a:rPr lang="cs-CZ" sz="1200" dirty="0"/>
              <a:t> </a:t>
            </a:r>
            <a:r>
              <a:rPr lang="cs-CZ" sz="1200" dirty="0" err="1"/>
              <a:t>angles</a:t>
            </a:r>
            <a:r>
              <a:rPr lang="cs-CZ" sz="1200" dirty="0"/>
              <a:t>, and </a:t>
            </a:r>
            <a:r>
              <a:rPr lang="cs-CZ" sz="1200" dirty="0" err="1"/>
              <a:t>then</a:t>
            </a:r>
            <a:r>
              <a:rPr lang="cs-CZ" sz="1200" dirty="0"/>
              <a:t> </a:t>
            </a:r>
            <a:r>
              <a:rPr lang="cs-CZ" sz="1200" dirty="0" err="1"/>
              <a:t>the</a:t>
            </a:r>
            <a:r>
              <a:rPr lang="cs-CZ" sz="1200" dirty="0"/>
              <a:t> </a:t>
            </a:r>
            <a:r>
              <a:rPr lang="cs-CZ" sz="1200" dirty="0" err="1"/>
              <a:t>final</a:t>
            </a:r>
            <a:r>
              <a:rPr lang="cs-CZ" sz="1200" dirty="0"/>
              <a:t> 3D </a:t>
            </a:r>
            <a:r>
              <a:rPr lang="cs-CZ" sz="1200" dirty="0" err="1"/>
              <a:t>volume</a:t>
            </a:r>
            <a:r>
              <a:rPr lang="cs-CZ" sz="1200" dirty="0"/>
              <a:t> </a:t>
            </a:r>
            <a:r>
              <a:rPr lang="cs-CZ" sz="1200" dirty="0" err="1"/>
              <a:t>is</a:t>
            </a:r>
            <a:r>
              <a:rPr lang="cs-CZ" sz="1200" dirty="0"/>
              <a:t> </a:t>
            </a:r>
            <a:r>
              <a:rPr lang="cs-CZ" sz="1200" dirty="0" err="1"/>
              <a:t>reconstructed</a:t>
            </a:r>
            <a:r>
              <a:rPr lang="cs-CZ" sz="1200" dirty="0"/>
              <a:t> from 2D </a:t>
            </a:r>
            <a:r>
              <a:rPr lang="cs-CZ" sz="1200" dirty="0" err="1"/>
              <a:t>projections</a:t>
            </a:r>
            <a:r>
              <a:rPr lang="cs-CZ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2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200" b="1" i="1" dirty="0" err="1"/>
              <a:t>Electron</a:t>
            </a:r>
            <a:r>
              <a:rPr lang="cs-CZ" sz="1200" b="1" i="1" dirty="0"/>
              <a:t> </a:t>
            </a:r>
            <a:r>
              <a:rPr lang="cs-CZ" sz="1200" b="1" i="1" dirty="0" err="1"/>
              <a:t>Crystallography</a:t>
            </a:r>
            <a:r>
              <a:rPr lang="cs-CZ" sz="1200" b="1" i="1" dirty="0"/>
              <a:t> </a:t>
            </a:r>
            <a:r>
              <a:rPr lang="cs-CZ" sz="1200" dirty="0"/>
              <a:t>– a </a:t>
            </a:r>
            <a:r>
              <a:rPr lang="cs-CZ" sz="1200" dirty="0" err="1"/>
              <a:t>method</a:t>
            </a:r>
            <a:r>
              <a:rPr lang="cs-CZ" sz="1200" dirty="0"/>
              <a:t> </a:t>
            </a:r>
            <a:r>
              <a:rPr lang="cs-CZ" sz="1200" dirty="0" err="1"/>
              <a:t>for</a:t>
            </a:r>
            <a:r>
              <a:rPr lang="cs-CZ" sz="1200" dirty="0"/>
              <a:t> </a:t>
            </a:r>
            <a:r>
              <a:rPr lang="cs-CZ" sz="1200" dirty="0" err="1"/>
              <a:t>determining</a:t>
            </a:r>
            <a:r>
              <a:rPr lang="cs-CZ" sz="1200" dirty="0"/>
              <a:t> </a:t>
            </a:r>
            <a:r>
              <a:rPr lang="cs-CZ" sz="1200" dirty="0" err="1"/>
              <a:t>the</a:t>
            </a:r>
            <a:r>
              <a:rPr lang="cs-CZ" sz="1200" dirty="0"/>
              <a:t> arrangement </a:t>
            </a:r>
            <a:r>
              <a:rPr lang="cs-CZ" sz="1200" dirty="0" err="1"/>
              <a:t>of</a:t>
            </a:r>
            <a:r>
              <a:rPr lang="cs-CZ" sz="1200" dirty="0"/>
              <a:t> </a:t>
            </a:r>
            <a:r>
              <a:rPr lang="cs-CZ" sz="1200" dirty="0" err="1"/>
              <a:t>atoms</a:t>
            </a:r>
            <a:r>
              <a:rPr lang="cs-CZ" sz="1200" dirty="0"/>
              <a:t> in </a:t>
            </a:r>
            <a:r>
              <a:rPr lang="cs-CZ" sz="1200" dirty="0" err="1"/>
              <a:t>small</a:t>
            </a:r>
            <a:r>
              <a:rPr lang="cs-CZ" sz="1200" dirty="0"/>
              <a:t> </a:t>
            </a:r>
            <a:r>
              <a:rPr lang="cs-CZ" sz="1200" dirty="0" err="1"/>
              <a:t>organic</a:t>
            </a:r>
            <a:r>
              <a:rPr lang="cs-CZ" sz="1200" dirty="0"/>
              <a:t>/</a:t>
            </a:r>
            <a:r>
              <a:rPr lang="cs-CZ" sz="1200" dirty="0" err="1"/>
              <a:t>inorganic</a:t>
            </a:r>
            <a:r>
              <a:rPr lang="cs-CZ" sz="1200" dirty="0"/>
              <a:t> </a:t>
            </a:r>
            <a:r>
              <a:rPr lang="cs-CZ" sz="1200" dirty="0" err="1"/>
              <a:t>crystals</a:t>
            </a:r>
            <a:r>
              <a:rPr lang="cs-CZ" sz="1200" dirty="0"/>
              <a:t>.</a:t>
            </a:r>
            <a:endParaRPr lang="cs-CZ" sz="1200" b="1" i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sz="1200" dirty="0"/>
          </a:p>
          <a:p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2C9DD-1E06-4D7D-BCA9-F8D92CD1C381}"/>
              </a:ext>
            </a:extLst>
          </p:cNvPr>
          <p:cNvSpPr txBox="1"/>
          <p:nvPr/>
        </p:nvSpPr>
        <p:spPr>
          <a:xfrm>
            <a:off x="5361214" y="3241002"/>
            <a:ext cx="2823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/>
              <a:t>Fig</a:t>
            </a:r>
            <a:r>
              <a:rPr lang="cs-CZ" sz="1200" dirty="0"/>
              <a:t>: Single </a:t>
            </a:r>
            <a:r>
              <a:rPr lang="cs-CZ" sz="1200" dirty="0" err="1"/>
              <a:t>particle</a:t>
            </a:r>
            <a:r>
              <a:rPr lang="cs-CZ" sz="1200" dirty="0"/>
              <a:t> </a:t>
            </a:r>
            <a:r>
              <a:rPr lang="cs-CZ" sz="1200" dirty="0" err="1"/>
              <a:t>analysis</a:t>
            </a:r>
            <a:r>
              <a:rPr lang="cs-CZ" sz="1200" dirty="0"/>
              <a:t> </a:t>
            </a:r>
            <a:r>
              <a:rPr lang="cs-CZ" sz="1200" dirty="0" err="1"/>
              <a:t>example</a:t>
            </a:r>
            <a:r>
              <a:rPr lang="cs-CZ" sz="1200" dirty="0"/>
              <a:t>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F92CF-4E45-4D84-A0AD-2FC57BB78501}"/>
              </a:ext>
            </a:extLst>
          </p:cNvPr>
          <p:cNvSpPr txBox="1"/>
          <p:nvPr/>
        </p:nvSpPr>
        <p:spPr>
          <a:xfrm>
            <a:off x="5361214" y="6035088"/>
            <a:ext cx="352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/>
              <a:t>Fig</a:t>
            </a:r>
            <a:r>
              <a:rPr lang="cs-CZ" sz="1200" dirty="0"/>
              <a:t>: </a:t>
            </a:r>
            <a:r>
              <a:rPr lang="cs-CZ" sz="1200" dirty="0" err="1"/>
              <a:t>Cryogenic</a:t>
            </a:r>
            <a:r>
              <a:rPr lang="cs-CZ" sz="1200" dirty="0"/>
              <a:t> </a:t>
            </a:r>
            <a:r>
              <a:rPr lang="cs-CZ" sz="1200" dirty="0" err="1"/>
              <a:t>electron</a:t>
            </a:r>
            <a:r>
              <a:rPr lang="cs-CZ" sz="1200" dirty="0"/>
              <a:t> </a:t>
            </a:r>
            <a:r>
              <a:rPr lang="cs-CZ" sz="1200" dirty="0" err="1"/>
              <a:t>tomography</a:t>
            </a:r>
            <a:r>
              <a:rPr lang="cs-CZ" sz="1200" dirty="0"/>
              <a:t> </a:t>
            </a:r>
            <a:r>
              <a:rPr lang="cs-CZ" sz="1200" dirty="0" err="1"/>
              <a:t>example</a:t>
            </a:r>
            <a:r>
              <a:rPr lang="cs-CZ" sz="1200" dirty="0"/>
              <a:t>. </a:t>
            </a:r>
            <a:endParaRPr lang="en-US" sz="1200" dirty="0"/>
          </a:p>
        </p:txBody>
      </p:sp>
      <p:pic>
        <p:nvPicPr>
          <p:cNvPr id="1028" name="Picture 4" descr="Nobel prize in chemistry awarded for method to visualise biomolecules |  Nobel prizes | The Guardian">
            <a:extLst>
              <a:ext uri="{FF2B5EF4-FFF2-40B4-BE49-F238E27FC236}">
                <a16:creationId xmlns:a16="http://schemas.microsoft.com/office/drawing/2014/main" id="{1081B2C0-585A-402E-AC7D-1DC02F4A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325" y="663821"/>
            <a:ext cx="3150000" cy="18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125395-CF79-4F7B-AAE4-A33827AD05A1}"/>
              </a:ext>
            </a:extLst>
          </p:cNvPr>
          <p:cNvSpPr txBox="1"/>
          <p:nvPr/>
        </p:nvSpPr>
        <p:spPr>
          <a:xfrm>
            <a:off x="8788037" y="2553821"/>
            <a:ext cx="3251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/>
              <a:t>Fig</a:t>
            </a:r>
            <a:r>
              <a:rPr lang="cs-CZ" sz="1200" dirty="0"/>
              <a:t>: 2017 Nobel </a:t>
            </a:r>
            <a:r>
              <a:rPr lang="cs-CZ" sz="1200" dirty="0" err="1"/>
              <a:t>prize</a:t>
            </a:r>
            <a:r>
              <a:rPr lang="cs-CZ" sz="1200" dirty="0"/>
              <a:t> in </a:t>
            </a:r>
            <a:r>
              <a:rPr lang="cs-CZ" sz="1200" dirty="0" err="1"/>
              <a:t>Chemistry</a:t>
            </a:r>
            <a:r>
              <a:rPr lang="cs-CZ" sz="1200" dirty="0"/>
              <a:t> </a:t>
            </a:r>
            <a:r>
              <a:rPr lang="cs-CZ" sz="1200" dirty="0" err="1"/>
              <a:t>winners</a:t>
            </a:r>
            <a:r>
              <a:rPr lang="cs-CZ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38701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ounded Rectangle 7">
            <a:extLst>
              <a:ext uri="{FF2B5EF4-FFF2-40B4-BE49-F238E27FC236}">
                <a16:creationId xmlns:a16="http://schemas.microsoft.com/office/drawing/2014/main" id="{06311B1E-4621-47AF-8B62-AB933DAEC9FD}"/>
              </a:ext>
            </a:extLst>
          </p:cNvPr>
          <p:cNvSpPr/>
          <p:nvPr/>
        </p:nvSpPr>
        <p:spPr bwMode="auto">
          <a:xfrm>
            <a:off x="8628000" y="3932916"/>
            <a:ext cx="2823221" cy="238118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155" name="Rounded Rectangle 6">
            <a:extLst>
              <a:ext uri="{FF2B5EF4-FFF2-40B4-BE49-F238E27FC236}">
                <a16:creationId xmlns:a16="http://schemas.microsoft.com/office/drawing/2014/main" id="{30363901-DF58-4416-85AA-789EF65DE625}"/>
              </a:ext>
            </a:extLst>
          </p:cNvPr>
          <p:cNvSpPr/>
          <p:nvPr/>
        </p:nvSpPr>
        <p:spPr bwMode="auto">
          <a:xfrm>
            <a:off x="9427705" y="557470"/>
            <a:ext cx="1212850" cy="362843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926F8FB-F047-41FE-9DC1-D0E99EF018AB}"/>
              </a:ext>
            </a:extLst>
          </p:cNvPr>
          <p:cNvCxnSpPr>
            <a:cxnSpLocks/>
            <a:stCxn id="155" idx="0"/>
            <a:endCxn id="156" idx="2"/>
          </p:cNvCxnSpPr>
          <p:nvPr/>
        </p:nvCxnSpPr>
        <p:spPr>
          <a:xfrm>
            <a:off x="10034130" y="557470"/>
            <a:ext cx="5481" cy="5756634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4B029C2-4608-4AA2-AEB3-5B20F4A7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a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aligned</a:t>
            </a:r>
            <a:r>
              <a:rPr lang="cs-CZ" dirty="0"/>
              <a:t> </a:t>
            </a:r>
            <a:r>
              <a:rPr lang="cs-CZ" dirty="0" err="1"/>
              <a:t>microscope</a:t>
            </a:r>
            <a:r>
              <a:rPr lang="cs-CZ" dirty="0"/>
              <a:t> </a:t>
            </a:r>
            <a:r>
              <a:rPr lang="cs-CZ" dirty="0" err="1"/>
              <a:t>needed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A6BC2D25-FE46-4E7F-A5E6-D1636E117492}"/>
              </a:ext>
            </a:extLst>
          </p:cNvPr>
          <p:cNvSpPr/>
          <p:nvPr/>
        </p:nvSpPr>
        <p:spPr bwMode="auto">
          <a:xfrm>
            <a:off x="1256579" y="553858"/>
            <a:ext cx="1212850" cy="362843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C2B4090A-25D8-4923-9E21-E66344797E1C}"/>
              </a:ext>
            </a:extLst>
          </p:cNvPr>
          <p:cNvSpPr/>
          <p:nvPr/>
        </p:nvSpPr>
        <p:spPr bwMode="auto">
          <a:xfrm>
            <a:off x="456874" y="3929304"/>
            <a:ext cx="2823221" cy="238118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B286D892-83C6-46C0-A270-BB72FA6FE3FA}"/>
              </a:ext>
            </a:extLst>
          </p:cNvPr>
          <p:cNvSpPr/>
          <p:nvPr/>
        </p:nvSpPr>
        <p:spPr bwMode="auto">
          <a:xfrm rot="471500">
            <a:off x="1459461" y="638900"/>
            <a:ext cx="818046" cy="82062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93F52E12-A7F5-4CEB-8204-93EB3E5F094D}"/>
              </a:ext>
            </a:extLst>
          </p:cNvPr>
          <p:cNvSpPr/>
          <p:nvPr/>
        </p:nvSpPr>
        <p:spPr bwMode="auto">
          <a:xfrm rot="21308336">
            <a:off x="1536224" y="1649629"/>
            <a:ext cx="680480" cy="12289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7E294F6A-5015-46D3-8913-B62F65541C54}"/>
              </a:ext>
            </a:extLst>
          </p:cNvPr>
          <p:cNvSpPr/>
          <p:nvPr/>
        </p:nvSpPr>
        <p:spPr bwMode="auto">
          <a:xfrm rot="302411">
            <a:off x="1441424" y="3068954"/>
            <a:ext cx="859636" cy="82418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86066ED1-6D7B-490F-91ED-72AC0B9F9957}"/>
              </a:ext>
            </a:extLst>
          </p:cNvPr>
          <p:cNvSpPr/>
          <p:nvPr/>
        </p:nvSpPr>
        <p:spPr bwMode="auto">
          <a:xfrm rot="21422190">
            <a:off x="1472066" y="4048068"/>
            <a:ext cx="791444" cy="14087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pic>
        <p:nvPicPr>
          <p:cNvPr id="10" name="Obrázek 3">
            <a:extLst>
              <a:ext uri="{FF2B5EF4-FFF2-40B4-BE49-F238E27FC236}">
                <a16:creationId xmlns:a16="http://schemas.microsoft.com/office/drawing/2014/main" id="{44BD8CAD-D984-4C38-AF00-D8DE855D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07" y="3323418"/>
            <a:ext cx="633560" cy="478125"/>
          </a:xfrm>
          <a:prstGeom prst="rect">
            <a:avLst/>
          </a:prstGeom>
        </p:spPr>
      </p:pic>
      <p:pic>
        <p:nvPicPr>
          <p:cNvPr id="11" name="Obrázek 4">
            <a:extLst>
              <a:ext uri="{FF2B5EF4-FFF2-40B4-BE49-F238E27FC236}">
                <a16:creationId xmlns:a16="http://schemas.microsoft.com/office/drawing/2014/main" id="{A40A2CD4-318B-4342-AF97-405833F7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56945">
            <a:off x="1497624" y="5691884"/>
            <a:ext cx="722785" cy="4032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61F497-73D0-4094-835C-06AEB1986291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 flipH="1">
            <a:off x="1812385" y="642753"/>
            <a:ext cx="112198" cy="812915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6A798E-812C-4351-B45F-67A248579FF6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1824394" y="1651839"/>
            <a:ext cx="104140" cy="1224513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7552C-DC6F-4DFA-BDB9-37719C3194F3}"/>
              </a:ext>
            </a:extLst>
          </p:cNvPr>
          <p:cNvCxnSpPr>
            <a:cxnSpLocks/>
            <a:stCxn id="9" idx="0"/>
            <a:endCxn id="9" idx="2"/>
          </p:cNvCxnSpPr>
          <p:nvPr/>
        </p:nvCxnSpPr>
        <p:spPr>
          <a:xfrm>
            <a:off x="1831372" y="4049010"/>
            <a:ext cx="72832" cy="1406879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CB8F55-F3CD-4090-9D22-4B49192AB59D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 flipH="1">
            <a:off x="1835038" y="3070547"/>
            <a:ext cx="72408" cy="820996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5AFCDC-8DDC-4625-AF82-56D3CD3221D5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1810060" y="5697917"/>
            <a:ext cx="97914" cy="391230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57E824-E0FF-48C0-9248-04C98604356F}"/>
              </a:ext>
            </a:extLst>
          </p:cNvPr>
          <p:cNvSpPr txBox="1"/>
          <p:nvPr/>
        </p:nvSpPr>
        <p:spPr>
          <a:xfrm>
            <a:off x="186254" y="524810"/>
            <a:ext cx="13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Gun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8B252-3963-4C9A-B223-03058B10FEB5}"/>
              </a:ext>
            </a:extLst>
          </p:cNvPr>
          <p:cNvSpPr txBox="1"/>
          <p:nvPr/>
        </p:nvSpPr>
        <p:spPr>
          <a:xfrm>
            <a:off x="186254" y="1496161"/>
            <a:ext cx="145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Condenser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52C7F9-50E1-47BF-B414-4A776F6B0D50}"/>
              </a:ext>
            </a:extLst>
          </p:cNvPr>
          <p:cNvSpPr txBox="1"/>
          <p:nvPr/>
        </p:nvSpPr>
        <p:spPr>
          <a:xfrm>
            <a:off x="189043" y="3158184"/>
            <a:ext cx="12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9C488F-9B48-40D4-8FBB-7E323D40C673}"/>
              </a:ext>
            </a:extLst>
          </p:cNvPr>
          <p:cNvSpPr txBox="1"/>
          <p:nvPr/>
        </p:nvSpPr>
        <p:spPr>
          <a:xfrm>
            <a:off x="191245" y="4015433"/>
            <a:ext cx="14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62173-B1CD-40AF-A0C2-37FAED028DD8}"/>
              </a:ext>
            </a:extLst>
          </p:cNvPr>
          <p:cNvSpPr txBox="1"/>
          <p:nvPr/>
        </p:nvSpPr>
        <p:spPr>
          <a:xfrm>
            <a:off x="177203" y="5566756"/>
            <a:ext cx="123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Camera + detectors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9F2271-8681-4C1C-A3B6-435E602D9B8D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1463302" y="993288"/>
            <a:ext cx="810364" cy="111846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1E29DF-0881-444F-B85A-F92A88AABEF9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 flipV="1">
            <a:off x="1537448" y="2235264"/>
            <a:ext cx="678032" cy="57664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79249C-B7F2-434A-AB93-879D26B08CA1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443086" y="3443284"/>
            <a:ext cx="856312" cy="75522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5CDD65-627A-4C40-8E17-0CAD8E2EE9CE}"/>
              </a:ext>
            </a:extLst>
          </p:cNvPr>
          <p:cNvCxnSpPr>
            <a:cxnSpLocks/>
          </p:cNvCxnSpPr>
          <p:nvPr/>
        </p:nvCxnSpPr>
        <p:spPr>
          <a:xfrm flipV="1">
            <a:off x="1446310" y="4262423"/>
            <a:ext cx="777455" cy="58176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5E69C9-19D8-4E42-9032-6074EE5B851B}"/>
              </a:ext>
            </a:extLst>
          </p:cNvPr>
          <p:cNvSpPr txBox="1"/>
          <p:nvPr/>
        </p:nvSpPr>
        <p:spPr>
          <a:xfrm>
            <a:off x="999141" y="4315524"/>
            <a:ext cx="57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93B6D3-593F-4AC9-8981-1D44A17D8470}"/>
              </a:ext>
            </a:extLst>
          </p:cNvPr>
          <p:cNvCxnSpPr>
            <a:cxnSpLocks/>
          </p:cNvCxnSpPr>
          <p:nvPr/>
        </p:nvCxnSpPr>
        <p:spPr>
          <a:xfrm>
            <a:off x="1598360" y="3098310"/>
            <a:ext cx="589699" cy="67242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E805272-5854-4EBC-80D1-0638E208EE1E}"/>
              </a:ext>
            </a:extLst>
          </p:cNvPr>
          <p:cNvCxnSpPr>
            <a:cxnSpLocks/>
          </p:cNvCxnSpPr>
          <p:nvPr/>
        </p:nvCxnSpPr>
        <p:spPr>
          <a:xfrm flipV="1">
            <a:off x="1459728" y="4547663"/>
            <a:ext cx="783736" cy="5476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C882EF-60DD-4AA7-8A3A-82F5390648D6}"/>
              </a:ext>
            </a:extLst>
          </p:cNvPr>
          <p:cNvCxnSpPr>
            <a:cxnSpLocks/>
          </p:cNvCxnSpPr>
          <p:nvPr/>
        </p:nvCxnSpPr>
        <p:spPr>
          <a:xfrm flipV="1">
            <a:off x="1485377" y="5147434"/>
            <a:ext cx="783736" cy="5476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B709038-B64B-4C27-B4FE-7FB140CA0FBB}"/>
              </a:ext>
            </a:extLst>
          </p:cNvPr>
          <p:cNvCxnSpPr>
            <a:cxnSpLocks/>
          </p:cNvCxnSpPr>
          <p:nvPr/>
        </p:nvCxnSpPr>
        <p:spPr>
          <a:xfrm flipV="1">
            <a:off x="1475542" y="4846807"/>
            <a:ext cx="783736" cy="5476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A10C06-A525-43B7-8179-B58BB685D62C}"/>
              </a:ext>
            </a:extLst>
          </p:cNvPr>
          <p:cNvCxnSpPr>
            <a:cxnSpLocks/>
            <a:stCxn id="4" idx="0"/>
          </p:cNvCxnSpPr>
          <p:nvPr/>
        </p:nvCxnSpPr>
        <p:spPr>
          <a:xfrm flipH="1">
            <a:off x="1857794" y="553858"/>
            <a:ext cx="5210" cy="578417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848FE1F-519E-476F-AFC5-ADC25693E8DE}"/>
              </a:ext>
            </a:extLst>
          </p:cNvPr>
          <p:cNvCxnSpPr>
            <a:cxnSpLocks/>
          </p:cNvCxnSpPr>
          <p:nvPr/>
        </p:nvCxnSpPr>
        <p:spPr>
          <a:xfrm>
            <a:off x="1417046" y="3654487"/>
            <a:ext cx="856312" cy="75522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6BC5A74-EB94-42B2-9579-5B6AFF07BAE3}"/>
              </a:ext>
            </a:extLst>
          </p:cNvPr>
          <p:cNvCxnSpPr>
            <a:cxnSpLocks/>
          </p:cNvCxnSpPr>
          <p:nvPr/>
        </p:nvCxnSpPr>
        <p:spPr>
          <a:xfrm flipV="1">
            <a:off x="1515133" y="1886365"/>
            <a:ext cx="672926" cy="56297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9A30EAC-C962-4027-8603-129B166BA2B8}"/>
              </a:ext>
            </a:extLst>
          </p:cNvPr>
          <p:cNvSpPr txBox="1"/>
          <p:nvPr/>
        </p:nvSpPr>
        <p:spPr>
          <a:xfrm>
            <a:off x="329150" y="1776109"/>
            <a:ext cx="116001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Spot size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ntensity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1F9332-80A5-44C5-9BA2-95A0E795BF0A}"/>
              </a:ext>
            </a:extLst>
          </p:cNvPr>
          <p:cNvSpPr txBox="1"/>
          <p:nvPr/>
        </p:nvSpPr>
        <p:spPr>
          <a:xfrm>
            <a:off x="672086" y="805319"/>
            <a:ext cx="6467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Gun</a:t>
            </a: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cs-CZ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lens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66C012-A3A4-437F-94DC-902CC4D0D90D}"/>
                  </a:ext>
                </a:extLst>
              </p:cNvPr>
              <p:cNvSpPr txBox="1"/>
              <p:nvPr/>
            </p:nvSpPr>
            <p:spPr>
              <a:xfrm>
                <a:off x="321949" y="2778244"/>
                <a:ext cx="116001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</a:t>
                </a:r>
                <a:r>
                  <a:rPr kumimoji="0" lang="cs-CZ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nP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Obj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focus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66C012-A3A4-437F-94DC-902CC4D0D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49" y="2778244"/>
                <a:ext cx="1160019" cy="1107996"/>
              </a:xfrm>
              <a:prstGeom prst="rect">
                <a:avLst/>
              </a:prstGeom>
              <a:blipFill>
                <a:blip r:embed="rId6"/>
                <a:stretch>
                  <a:fillRect t="-1099" r="-1579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35D9773-5244-429D-95E2-9820AC9ED598}"/>
              </a:ext>
            </a:extLst>
          </p:cNvPr>
          <p:cNvCxnSpPr>
            <a:cxnSpLocks/>
          </p:cNvCxnSpPr>
          <p:nvPr/>
        </p:nvCxnSpPr>
        <p:spPr>
          <a:xfrm flipH="1">
            <a:off x="1926929" y="1268276"/>
            <a:ext cx="20883" cy="15148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DC9346D-0EA9-411F-83A5-B4ABBEBA7E4C}"/>
              </a:ext>
            </a:extLst>
          </p:cNvPr>
          <p:cNvCxnSpPr>
            <a:cxnSpLocks/>
          </p:cNvCxnSpPr>
          <p:nvPr/>
        </p:nvCxnSpPr>
        <p:spPr>
          <a:xfrm flipH="1">
            <a:off x="1716190" y="1236414"/>
            <a:ext cx="20883" cy="15148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083E5BD-4652-40CF-838D-12293CB4596D}"/>
              </a:ext>
            </a:extLst>
          </p:cNvPr>
          <p:cNvCxnSpPr>
            <a:cxnSpLocks/>
          </p:cNvCxnSpPr>
          <p:nvPr/>
        </p:nvCxnSpPr>
        <p:spPr>
          <a:xfrm>
            <a:off x="1820700" y="2711162"/>
            <a:ext cx="15877" cy="142025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11A848C-ADCB-42A8-A086-A795C21EFDBF}"/>
              </a:ext>
            </a:extLst>
          </p:cNvPr>
          <p:cNvCxnSpPr>
            <a:cxnSpLocks/>
          </p:cNvCxnSpPr>
          <p:nvPr/>
        </p:nvCxnSpPr>
        <p:spPr>
          <a:xfrm>
            <a:off x="2004520" y="2699337"/>
            <a:ext cx="15877" cy="142025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2DF0A49-3B12-4C6B-BE88-3C451448C0E9}"/>
              </a:ext>
            </a:extLst>
          </p:cNvPr>
          <p:cNvCxnSpPr>
            <a:cxnSpLocks/>
          </p:cNvCxnSpPr>
          <p:nvPr/>
        </p:nvCxnSpPr>
        <p:spPr>
          <a:xfrm flipH="1">
            <a:off x="1936535" y="3720795"/>
            <a:ext cx="20883" cy="15148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ECDB38-7FFB-4441-BE7A-E6E4E3F800E7}"/>
              </a:ext>
            </a:extLst>
          </p:cNvPr>
          <p:cNvCxnSpPr>
            <a:cxnSpLocks/>
          </p:cNvCxnSpPr>
          <p:nvPr/>
        </p:nvCxnSpPr>
        <p:spPr>
          <a:xfrm flipH="1">
            <a:off x="1726631" y="3700130"/>
            <a:ext cx="20883" cy="15148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66FF4CD-06D5-403F-9E55-76D3BECE697E}"/>
              </a:ext>
            </a:extLst>
          </p:cNvPr>
          <p:cNvCxnSpPr>
            <a:cxnSpLocks/>
          </p:cNvCxnSpPr>
          <p:nvPr/>
        </p:nvCxnSpPr>
        <p:spPr>
          <a:xfrm>
            <a:off x="1702688" y="4059912"/>
            <a:ext cx="16883" cy="18411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F8229A-EE57-4996-B100-9562DE265197}"/>
              </a:ext>
            </a:extLst>
          </p:cNvPr>
          <p:cNvCxnSpPr>
            <a:cxnSpLocks/>
          </p:cNvCxnSpPr>
          <p:nvPr/>
        </p:nvCxnSpPr>
        <p:spPr>
          <a:xfrm>
            <a:off x="1959378" y="4049010"/>
            <a:ext cx="16883" cy="18411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7">
            <a:extLst>
              <a:ext uri="{FF2B5EF4-FFF2-40B4-BE49-F238E27FC236}">
                <a16:creationId xmlns:a16="http://schemas.microsoft.com/office/drawing/2014/main" id="{51BFE2D7-B79D-4B65-A957-846697AB0238}"/>
              </a:ext>
            </a:extLst>
          </p:cNvPr>
          <p:cNvSpPr/>
          <p:nvPr/>
        </p:nvSpPr>
        <p:spPr bwMode="auto">
          <a:xfrm>
            <a:off x="9625107" y="642512"/>
            <a:ext cx="818046" cy="82062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158" name="Rounded Rectangle 17">
            <a:extLst>
              <a:ext uri="{FF2B5EF4-FFF2-40B4-BE49-F238E27FC236}">
                <a16:creationId xmlns:a16="http://schemas.microsoft.com/office/drawing/2014/main" id="{483492A4-A8CD-4C76-8967-D68943E887A1}"/>
              </a:ext>
            </a:extLst>
          </p:cNvPr>
          <p:cNvSpPr/>
          <p:nvPr/>
        </p:nvSpPr>
        <p:spPr bwMode="auto">
          <a:xfrm>
            <a:off x="9693890" y="1638509"/>
            <a:ext cx="680480" cy="12289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159" name="Rounded Rectangle 17">
            <a:extLst>
              <a:ext uri="{FF2B5EF4-FFF2-40B4-BE49-F238E27FC236}">
                <a16:creationId xmlns:a16="http://schemas.microsoft.com/office/drawing/2014/main" id="{C8D931BD-8CE6-4804-96E6-E38C56668014}"/>
              </a:ext>
            </a:extLst>
          </p:cNvPr>
          <p:cNvSpPr/>
          <p:nvPr/>
        </p:nvSpPr>
        <p:spPr bwMode="auto">
          <a:xfrm>
            <a:off x="9607304" y="3072566"/>
            <a:ext cx="859636" cy="82418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160" name="Rounded Rectangle 17">
            <a:extLst>
              <a:ext uri="{FF2B5EF4-FFF2-40B4-BE49-F238E27FC236}">
                <a16:creationId xmlns:a16="http://schemas.microsoft.com/office/drawing/2014/main" id="{46218DD3-1DE3-4021-997A-8BDB288EA603}"/>
              </a:ext>
            </a:extLst>
          </p:cNvPr>
          <p:cNvSpPr/>
          <p:nvPr/>
        </p:nvSpPr>
        <p:spPr bwMode="auto">
          <a:xfrm>
            <a:off x="9643192" y="4051680"/>
            <a:ext cx="791444" cy="14087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pic>
        <p:nvPicPr>
          <p:cNvPr id="161" name="Obrázek 3">
            <a:extLst>
              <a:ext uri="{FF2B5EF4-FFF2-40B4-BE49-F238E27FC236}">
                <a16:creationId xmlns:a16="http://schemas.microsoft.com/office/drawing/2014/main" id="{E205C967-0F35-4513-9122-97630A444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651" y="3337387"/>
            <a:ext cx="633560" cy="478125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2E81525-9A33-438D-A72B-41136F996532}"/>
              </a:ext>
            </a:extLst>
          </p:cNvPr>
          <p:cNvCxnSpPr>
            <a:cxnSpLocks/>
            <a:stCxn id="157" idx="0"/>
            <a:endCxn id="157" idx="2"/>
          </p:cNvCxnSpPr>
          <p:nvPr/>
        </p:nvCxnSpPr>
        <p:spPr>
          <a:xfrm>
            <a:off x="10034130" y="642512"/>
            <a:ext cx="0" cy="820621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6A99C2E-E65E-4872-838D-0FF955D47F7B}"/>
              </a:ext>
            </a:extLst>
          </p:cNvPr>
          <p:cNvCxnSpPr>
            <a:cxnSpLocks/>
            <a:stCxn id="158" idx="0"/>
            <a:endCxn id="158" idx="2"/>
          </p:cNvCxnSpPr>
          <p:nvPr/>
        </p:nvCxnSpPr>
        <p:spPr>
          <a:xfrm>
            <a:off x="10034130" y="1638509"/>
            <a:ext cx="0" cy="1228933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048EB20-241F-45FC-B8E3-840FF0069BBC}"/>
              </a:ext>
            </a:extLst>
          </p:cNvPr>
          <p:cNvCxnSpPr>
            <a:cxnSpLocks/>
            <a:stCxn id="160" idx="0"/>
            <a:endCxn id="160" idx="2"/>
          </p:cNvCxnSpPr>
          <p:nvPr/>
        </p:nvCxnSpPr>
        <p:spPr>
          <a:xfrm>
            <a:off x="10038914" y="4051680"/>
            <a:ext cx="0" cy="1408763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459D948-7D74-4E85-B953-47F38758E529}"/>
              </a:ext>
            </a:extLst>
          </p:cNvPr>
          <p:cNvCxnSpPr>
            <a:cxnSpLocks/>
            <a:stCxn id="159" idx="0"/>
            <a:endCxn id="159" idx="2"/>
          </p:cNvCxnSpPr>
          <p:nvPr/>
        </p:nvCxnSpPr>
        <p:spPr>
          <a:xfrm>
            <a:off x="10037122" y="3072566"/>
            <a:ext cx="0" cy="824182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ABE4F894-C6F9-4C1F-91B8-B505C1FF30AA}"/>
              </a:ext>
            </a:extLst>
          </p:cNvPr>
          <p:cNvSpPr txBox="1"/>
          <p:nvPr/>
        </p:nvSpPr>
        <p:spPr>
          <a:xfrm>
            <a:off x="10691307" y="527260"/>
            <a:ext cx="12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Gun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81A103C-DB7A-4309-883A-BE70F1FF0CC1}"/>
              </a:ext>
            </a:extLst>
          </p:cNvPr>
          <p:cNvSpPr txBox="1"/>
          <p:nvPr/>
        </p:nvSpPr>
        <p:spPr>
          <a:xfrm>
            <a:off x="10667076" y="1481681"/>
            <a:ext cx="145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Condenser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0CF5A4C-4F8F-41DD-89F1-B42A88062AA7}"/>
              </a:ext>
            </a:extLst>
          </p:cNvPr>
          <p:cNvSpPr txBox="1"/>
          <p:nvPr/>
        </p:nvSpPr>
        <p:spPr>
          <a:xfrm>
            <a:off x="10768013" y="3946192"/>
            <a:ext cx="14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Projective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3FB62BF-890E-4C5B-A627-6A85B711536B}"/>
              </a:ext>
            </a:extLst>
          </p:cNvPr>
          <p:cNvSpPr txBox="1"/>
          <p:nvPr/>
        </p:nvSpPr>
        <p:spPr>
          <a:xfrm>
            <a:off x="10727564" y="5476348"/>
            <a:ext cx="123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Camera + detectors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8C180DD-FE33-43B9-99DD-6C0097D4378D}"/>
              </a:ext>
            </a:extLst>
          </p:cNvPr>
          <p:cNvCxnSpPr>
            <a:cxnSpLocks/>
            <a:stCxn id="157" idx="1"/>
            <a:endCxn id="157" idx="3"/>
          </p:cNvCxnSpPr>
          <p:nvPr/>
        </p:nvCxnSpPr>
        <p:spPr>
          <a:xfrm>
            <a:off x="9625107" y="1052823"/>
            <a:ext cx="81804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E31F1E4-A5F5-4922-9451-FDA88799D2F7}"/>
              </a:ext>
            </a:extLst>
          </p:cNvPr>
          <p:cNvCxnSpPr>
            <a:cxnSpLocks/>
          </p:cNvCxnSpPr>
          <p:nvPr/>
        </p:nvCxnSpPr>
        <p:spPr>
          <a:xfrm>
            <a:off x="9702128" y="2252975"/>
            <a:ext cx="666239" cy="1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4E2FB-5987-445D-BC4F-2FC8DF25A729}"/>
              </a:ext>
            </a:extLst>
          </p:cNvPr>
          <p:cNvCxnSpPr>
            <a:cxnSpLocks/>
            <a:endCxn id="159" idx="3"/>
          </p:cNvCxnSpPr>
          <p:nvPr/>
        </p:nvCxnSpPr>
        <p:spPr>
          <a:xfrm>
            <a:off x="9615646" y="3484158"/>
            <a:ext cx="851294" cy="499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679EF73B-0250-4AAD-904C-685D1AF8B44D}"/>
              </a:ext>
            </a:extLst>
          </p:cNvPr>
          <p:cNvSpPr txBox="1"/>
          <p:nvPr/>
        </p:nvSpPr>
        <p:spPr>
          <a:xfrm>
            <a:off x="9170267" y="4319136"/>
            <a:ext cx="57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P2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406D5D0-27B3-4107-BCA5-03E2747CE490}"/>
              </a:ext>
            </a:extLst>
          </p:cNvPr>
          <p:cNvSpPr txBox="1"/>
          <p:nvPr/>
        </p:nvSpPr>
        <p:spPr>
          <a:xfrm>
            <a:off x="8500276" y="1779721"/>
            <a:ext cx="116001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Spot size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intensity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A096A14-891C-4692-983F-55E0C5757292}"/>
              </a:ext>
            </a:extLst>
          </p:cNvPr>
          <p:cNvSpPr txBox="1"/>
          <p:nvPr/>
        </p:nvSpPr>
        <p:spPr>
          <a:xfrm>
            <a:off x="8884337" y="816002"/>
            <a:ext cx="6467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Gun</a:t>
            </a: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cs-CZ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lens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0A05C28-993B-4099-A679-957783B8E86E}"/>
                  </a:ext>
                </a:extLst>
              </p:cNvPr>
              <p:cNvSpPr txBox="1"/>
              <p:nvPr/>
            </p:nvSpPr>
            <p:spPr>
              <a:xfrm>
                <a:off x="8500376" y="2799294"/>
                <a:ext cx="116001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Mc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nP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Obj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focus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0A05C28-993B-4099-A679-957783B8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376" y="2799294"/>
                <a:ext cx="1160019" cy="1107996"/>
              </a:xfrm>
              <a:prstGeom prst="rect">
                <a:avLst/>
              </a:prstGeom>
              <a:blipFill>
                <a:blip r:embed="rId7"/>
                <a:stretch>
                  <a:fillRect t="-1099" r="-1047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8F59558-0E4D-4DFD-ADC5-C4AB4FA20FAA}"/>
              </a:ext>
            </a:extLst>
          </p:cNvPr>
          <p:cNvCxnSpPr>
            <a:cxnSpLocks/>
          </p:cNvCxnSpPr>
          <p:nvPr/>
        </p:nvCxnSpPr>
        <p:spPr>
          <a:xfrm>
            <a:off x="10138945" y="1258556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085C7ED-F619-4715-A474-3F56C741E85E}"/>
              </a:ext>
            </a:extLst>
          </p:cNvPr>
          <p:cNvCxnSpPr>
            <a:cxnSpLocks/>
          </p:cNvCxnSpPr>
          <p:nvPr/>
        </p:nvCxnSpPr>
        <p:spPr>
          <a:xfrm>
            <a:off x="9923655" y="1258556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F3C355E-BE11-44EC-B10A-B7966C6E4989}"/>
              </a:ext>
            </a:extLst>
          </p:cNvPr>
          <p:cNvCxnSpPr>
            <a:cxnSpLocks/>
          </p:cNvCxnSpPr>
          <p:nvPr/>
        </p:nvCxnSpPr>
        <p:spPr>
          <a:xfrm>
            <a:off x="10138945" y="2674387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1F4E510B-1C3D-44B6-A495-E5AC2BDD06AF}"/>
              </a:ext>
            </a:extLst>
          </p:cNvPr>
          <p:cNvCxnSpPr>
            <a:cxnSpLocks/>
          </p:cNvCxnSpPr>
          <p:nvPr/>
        </p:nvCxnSpPr>
        <p:spPr>
          <a:xfrm>
            <a:off x="9923655" y="2674387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460C8D9A-6037-48F1-BF42-B7BCAF0D2EA4}"/>
              </a:ext>
            </a:extLst>
          </p:cNvPr>
          <p:cNvCxnSpPr>
            <a:cxnSpLocks/>
          </p:cNvCxnSpPr>
          <p:nvPr/>
        </p:nvCxnSpPr>
        <p:spPr>
          <a:xfrm>
            <a:off x="9702128" y="1938651"/>
            <a:ext cx="657057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6C15AA1A-D0E6-484F-AEC7-FC37B5C6F693}"/>
              </a:ext>
            </a:extLst>
          </p:cNvPr>
          <p:cNvCxnSpPr>
            <a:cxnSpLocks/>
          </p:cNvCxnSpPr>
          <p:nvPr/>
        </p:nvCxnSpPr>
        <p:spPr>
          <a:xfrm>
            <a:off x="9617436" y="3732550"/>
            <a:ext cx="849504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2F8A36-8246-4C61-A36D-54F36D6B3ECE}"/>
              </a:ext>
            </a:extLst>
          </p:cNvPr>
          <p:cNvCxnSpPr>
            <a:cxnSpLocks/>
          </p:cNvCxnSpPr>
          <p:nvPr/>
        </p:nvCxnSpPr>
        <p:spPr>
          <a:xfrm>
            <a:off x="10139197" y="3701713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A34320C-463C-42C3-BCB6-825863C9B6D1}"/>
              </a:ext>
            </a:extLst>
          </p:cNvPr>
          <p:cNvCxnSpPr>
            <a:cxnSpLocks/>
          </p:cNvCxnSpPr>
          <p:nvPr/>
        </p:nvCxnSpPr>
        <p:spPr>
          <a:xfrm>
            <a:off x="9923907" y="3701713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242B62B-2E4E-40AA-BC55-FF4C304535E0}"/>
              </a:ext>
            </a:extLst>
          </p:cNvPr>
          <p:cNvCxnSpPr>
            <a:cxnSpLocks/>
          </p:cNvCxnSpPr>
          <p:nvPr/>
        </p:nvCxnSpPr>
        <p:spPr>
          <a:xfrm>
            <a:off x="10138945" y="4061989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9ECD336C-DE5C-4B0B-B318-CAD8A42E21AE}"/>
              </a:ext>
            </a:extLst>
          </p:cNvPr>
          <p:cNvCxnSpPr>
            <a:cxnSpLocks/>
          </p:cNvCxnSpPr>
          <p:nvPr/>
        </p:nvCxnSpPr>
        <p:spPr>
          <a:xfrm>
            <a:off x="9923655" y="4061989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A824D5F-B366-4204-9C59-D227C58E57AE}"/>
              </a:ext>
            </a:extLst>
          </p:cNvPr>
          <p:cNvCxnSpPr>
            <a:cxnSpLocks/>
          </p:cNvCxnSpPr>
          <p:nvPr/>
        </p:nvCxnSpPr>
        <p:spPr>
          <a:xfrm>
            <a:off x="9648839" y="4693797"/>
            <a:ext cx="77656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0E180C9A-8428-4C61-B5DA-48F37D6BEEF9}"/>
              </a:ext>
            </a:extLst>
          </p:cNvPr>
          <p:cNvCxnSpPr>
            <a:cxnSpLocks/>
          </p:cNvCxnSpPr>
          <p:nvPr/>
        </p:nvCxnSpPr>
        <p:spPr>
          <a:xfrm>
            <a:off x="9648839" y="4469960"/>
            <a:ext cx="77656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DB00BE9-2198-489C-9FF8-582AA4AB4793}"/>
              </a:ext>
            </a:extLst>
          </p:cNvPr>
          <p:cNvCxnSpPr>
            <a:cxnSpLocks/>
          </p:cNvCxnSpPr>
          <p:nvPr/>
        </p:nvCxnSpPr>
        <p:spPr>
          <a:xfrm>
            <a:off x="9648839" y="4931922"/>
            <a:ext cx="77656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378C60D0-1898-443C-8B95-57477A304708}"/>
              </a:ext>
            </a:extLst>
          </p:cNvPr>
          <p:cNvCxnSpPr>
            <a:cxnSpLocks/>
          </p:cNvCxnSpPr>
          <p:nvPr/>
        </p:nvCxnSpPr>
        <p:spPr>
          <a:xfrm>
            <a:off x="9648839" y="5150890"/>
            <a:ext cx="77656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" name="Obrázek 3">
            <a:extLst>
              <a:ext uri="{FF2B5EF4-FFF2-40B4-BE49-F238E27FC236}">
                <a16:creationId xmlns:a16="http://schemas.microsoft.com/office/drawing/2014/main" id="{7E3D81A6-CA84-4A77-947F-B8E49A24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342" y="5660808"/>
            <a:ext cx="633560" cy="478125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0B77DC2-7236-4EF1-A972-657E413C4887}"/>
              </a:ext>
            </a:extLst>
          </p:cNvPr>
          <p:cNvCxnSpPr>
            <a:cxnSpLocks/>
            <a:stCxn id="246" idx="0"/>
          </p:cNvCxnSpPr>
          <p:nvPr/>
        </p:nvCxnSpPr>
        <p:spPr>
          <a:xfrm>
            <a:off x="10037122" y="5660808"/>
            <a:ext cx="0" cy="474085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33B1F3D-7E9C-4435-9EBC-019BA90A059E}"/>
              </a:ext>
            </a:extLst>
          </p:cNvPr>
          <p:cNvCxnSpPr>
            <a:cxnSpLocks/>
          </p:cNvCxnSpPr>
          <p:nvPr/>
        </p:nvCxnSpPr>
        <p:spPr>
          <a:xfrm>
            <a:off x="9782682" y="3167421"/>
            <a:ext cx="522250" cy="125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F7083A7-CDFC-440C-9D47-FBBC12130DEB}"/>
              </a:ext>
            </a:extLst>
          </p:cNvPr>
          <p:cNvSpPr txBox="1"/>
          <p:nvPr/>
        </p:nvSpPr>
        <p:spPr>
          <a:xfrm>
            <a:off x="10678667" y="2952918"/>
            <a:ext cx="145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A32C6A10-D2BE-4937-B83E-4DB595D693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64" y="788239"/>
            <a:ext cx="5934316" cy="3394049"/>
          </a:xfrm>
          <a:prstGeom prst="rect">
            <a:avLst/>
          </a:prstGeom>
        </p:spPr>
      </p:pic>
      <p:sp>
        <p:nvSpPr>
          <p:cNvPr id="100" name="Šipka: doprava 99">
            <a:extLst>
              <a:ext uri="{FF2B5EF4-FFF2-40B4-BE49-F238E27FC236}">
                <a16:creationId xmlns:a16="http://schemas.microsoft.com/office/drawing/2014/main" id="{9F0BC584-667B-4BE8-907E-865DBD026F5E}"/>
              </a:ext>
            </a:extLst>
          </p:cNvPr>
          <p:cNvSpPr/>
          <p:nvPr/>
        </p:nvSpPr>
        <p:spPr bwMode="auto">
          <a:xfrm>
            <a:off x="5224667" y="4693797"/>
            <a:ext cx="1447800" cy="717135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6B59079-F259-406F-8407-AAADB38C1878}"/>
              </a:ext>
            </a:extLst>
          </p:cNvPr>
          <p:cNvSpPr txBox="1"/>
          <p:nvPr/>
        </p:nvSpPr>
        <p:spPr>
          <a:xfrm>
            <a:off x="3995457" y="4165837"/>
            <a:ext cx="408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SPA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en-US" dirty="0"/>
              <a:t>Beta-</a:t>
            </a:r>
            <a:r>
              <a:rPr lang="en-US" dirty="0" err="1"/>
              <a:t>galaktosid</a:t>
            </a:r>
            <a:r>
              <a:rPr lang="cs-CZ" dirty="0" err="1"/>
              <a:t>ase</a:t>
            </a:r>
            <a:r>
              <a:rPr lang="cs-CZ" dirty="0"/>
              <a:t> protein </a:t>
            </a:r>
            <a:endParaRPr lang="en-US" dirty="0">
              <a:hlinkClick r:id="rId9"/>
            </a:endParaRPr>
          </a:p>
          <a:p>
            <a:endParaRPr lang="en-US" dirty="0"/>
          </a:p>
        </p:txBody>
      </p:sp>
      <p:sp>
        <p:nvSpPr>
          <p:cNvPr id="89" name="TextovéPole 1">
            <a:extLst>
              <a:ext uri="{FF2B5EF4-FFF2-40B4-BE49-F238E27FC236}">
                <a16:creationId xmlns:a16="http://schemas.microsoft.com/office/drawing/2014/main" id="{1CD7F33F-C0E4-4EF6-8F5D-F282EFA742A4}"/>
              </a:ext>
            </a:extLst>
          </p:cNvPr>
          <p:cNvSpPr txBox="1"/>
          <p:nvPr/>
        </p:nvSpPr>
        <p:spPr>
          <a:xfrm>
            <a:off x="3385586" y="4844269"/>
            <a:ext cx="152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4"/>
                </a:solidFill>
              </a:rPr>
              <a:t>NOT </a:t>
            </a:r>
            <a:r>
              <a:rPr lang="cs-CZ" dirty="0" err="1">
                <a:solidFill>
                  <a:schemeClr val="accent4"/>
                </a:solidFill>
              </a:rPr>
              <a:t>aligned</a:t>
            </a:r>
            <a:endParaRPr lang="en-US" dirty="0">
              <a:solidFill>
                <a:schemeClr val="accent4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94" name="TextovéPole 1">
            <a:extLst>
              <a:ext uri="{FF2B5EF4-FFF2-40B4-BE49-F238E27FC236}">
                <a16:creationId xmlns:a16="http://schemas.microsoft.com/office/drawing/2014/main" id="{787D0F29-ABC5-4116-92E2-58AE3D9C8029}"/>
              </a:ext>
            </a:extLst>
          </p:cNvPr>
          <p:cNvSpPr txBox="1"/>
          <p:nvPr/>
        </p:nvSpPr>
        <p:spPr>
          <a:xfrm>
            <a:off x="6844799" y="4851648"/>
            <a:ext cx="152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rgbClr val="00B050"/>
                </a:solidFill>
              </a:rPr>
              <a:t>Well</a:t>
            </a:r>
            <a:r>
              <a:rPr lang="cs-CZ" dirty="0">
                <a:solidFill>
                  <a:srgbClr val="00B050"/>
                </a:solidFill>
              </a:rPr>
              <a:t> </a:t>
            </a:r>
            <a:r>
              <a:rPr lang="cs-CZ" dirty="0" err="1">
                <a:solidFill>
                  <a:srgbClr val="00B050"/>
                </a:solidFill>
              </a:rPr>
              <a:t>aligned</a:t>
            </a:r>
            <a:endParaRPr lang="en-US" dirty="0">
              <a:solidFill>
                <a:srgbClr val="00B050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379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ounded Rectangle 7">
            <a:extLst>
              <a:ext uri="{FF2B5EF4-FFF2-40B4-BE49-F238E27FC236}">
                <a16:creationId xmlns:a16="http://schemas.microsoft.com/office/drawing/2014/main" id="{06311B1E-4621-47AF-8B62-AB933DAEC9FD}"/>
              </a:ext>
            </a:extLst>
          </p:cNvPr>
          <p:cNvSpPr/>
          <p:nvPr/>
        </p:nvSpPr>
        <p:spPr bwMode="auto">
          <a:xfrm>
            <a:off x="8628000" y="3932916"/>
            <a:ext cx="2823221" cy="238118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155" name="Rounded Rectangle 6">
            <a:extLst>
              <a:ext uri="{FF2B5EF4-FFF2-40B4-BE49-F238E27FC236}">
                <a16:creationId xmlns:a16="http://schemas.microsoft.com/office/drawing/2014/main" id="{30363901-DF58-4416-85AA-789EF65DE625}"/>
              </a:ext>
            </a:extLst>
          </p:cNvPr>
          <p:cNvSpPr/>
          <p:nvPr/>
        </p:nvSpPr>
        <p:spPr bwMode="auto">
          <a:xfrm>
            <a:off x="9427705" y="557470"/>
            <a:ext cx="1212850" cy="362843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926F8FB-F047-41FE-9DC1-D0E99EF018AB}"/>
              </a:ext>
            </a:extLst>
          </p:cNvPr>
          <p:cNvCxnSpPr>
            <a:cxnSpLocks/>
            <a:stCxn id="155" idx="0"/>
            <a:endCxn id="156" idx="2"/>
          </p:cNvCxnSpPr>
          <p:nvPr/>
        </p:nvCxnSpPr>
        <p:spPr>
          <a:xfrm>
            <a:off x="10034130" y="557470"/>
            <a:ext cx="5481" cy="5756634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4B029C2-4608-4AA2-AEB3-5B20F4A7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How</a:t>
            </a:r>
            <a:r>
              <a:rPr lang="cs-CZ" dirty="0"/>
              <a:t> to </a:t>
            </a:r>
            <a:r>
              <a:rPr lang="cs-CZ" dirty="0" err="1"/>
              <a:t>achieve</a:t>
            </a:r>
            <a:r>
              <a:rPr lang="cs-CZ" dirty="0"/>
              <a:t> </a:t>
            </a:r>
            <a:r>
              <a:rPr lang="cs-CZ" dirty="0" err="1"/>
              <a:t>aligned</a:t>
            </a:r>
            <a:r>
              <a:rPr lang="cs-CZ" dirty="0"/>
              <a:t> TEM </a:t>
            </a:r>
            <a:r>
              <a:rPr lang="cs-CZ" dirty="0" err="1"/>
              <a:t>state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A6BC2D25-FE46-4E7F-A5E6-D1636E117492}"/>
              </a:ext>
            </a:extLst>
          </p:cNvPr>
          <p:cNvSpPr/>
          <p:nvPr/>
        </p:nvSpPr>
        <p:spPr bwMode="auto">
          <a:xfrm>
            <a:off x="1256579" y="553858"/>
            <a:ext cx="1212850" cy="362843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C2B4090A-25D8-4923-9E21-E66344797E1C}"/>
              </a:ext>
            </a:extLst>
          </p:cNvPr>
          <p:cNvSpPr/>
          <p:nvPr/>
        </p:nvSpPr>
        <p:spPr bwMode="auto">
          <a:xfrm>
            <a:off x="456874" y="3929304"/>
            <a:ext cx="2823221" cy="238118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B286D892-83C6-46C0-A270-BB72FA6FE3FA}"/>
              </a:ext>
            </a:extLst>
          </p:cNvPr>
          <p:cNvSpPr/>
          <p:nvPr/>
        </p:nvSpPr>
        <p:spPr bwMode="auto">
          <a:xfrm rot="471500">
            <a:off x="1459461" y="638900"/>
            <a:ext cx="818046" cy="82062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93F52E12-A7F5-4CEB-8204-93EB3E5F094D}"/>
              </a:ext>
            </a:extLst>
          </p:cNvPr>
          <p:cNvSpPr/>
          <p:nvPr/>
        </p:nvSpPr>
        <p:spPr bwMode="auto">
          <a:xfrm rot="21308336">
            <a:off x="1536224" y="1649629"/>
            <a:ext cx="680480" cy="12289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7E294F6A-5015-46D3-8913-B62F65541C54}"/>
              </a:ext>
            </a:extLst>
          </p:cNvPr>
          <p:cNvSpPr/>
          <p:nvPr/>
        </p:nvSpPr>
        <p:spPr bwMode="auto">
          <a:xfrm rot="302411">
            <a:off x="1441424" y="3068954"/>
            <a:ext cx="859636" cy="82418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86066ED1-6D7B-490F-91ED-72AC0B9F9957}"/>
              </a:ext>
            </a:extLst>
          </p:cNvPr>
          <p:cNvSpPr/>
          <p:nvPr/>
        </p:nvSpPr>
        <p:spPr bwMode="auto">
          <a:xfrm rot="21422190">
            <a:off x="1472066" y="4048068"/>
            <a:ext cx="791444" cy="14087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pic>
        <p:nvPicPr>
          <p:cNvPr id="10" name="Obrázek 3">
            <a:extLst>
              <a:ext uri="{FF2B5EF4-FFF2-40B4-BE49-F238E27FC236}">
                <a16:creationId xmlns:a16="http://schemas.microsoft.com/office/drawing/2014/main" id="{44BD8CAD-D984-4C38-AF00-D8DE855D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07" y="3323418"/>
            <a:ext cx="633560" cy="478125"/>
          </a:xfrm>
          <a:prstGeom prst="rect">
            <a:avLst/>
          </a:prstGeom>
        </p:spPr>
      </p:pic>
      <p:pic>
        <p:nvPicPr>
          <p:cNvPr id="11" name="Obrázek 4">
            <a:extLst>
              <a:ext uri="{FF2B5EF4-FFF2-40B4-BE49-F238E27FC236}">
                <a16:creationId xmlns:a16="http://schemas.microsoft.com/office/drawing/2014/main" id="{A40A2CD4-318B-4342-AF97-405833F7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56945">
            <a:off x="1497624" y="5691884"/>
            <a:ext cx="722785" cy="403296"/>
          </a:xfrm>
          <a:prstGeom prst="rect">
            <a:avLst/>
          </a:prstGeom>
        </p:spPr>
      </p:pic>
      <p:pic>
        <p:nvPicPr>
          <p:cNvPr id="14" name="Picture 2" descr="Výsledek obrázku pro one button">
            <a:extLst>
              <a:ext uri="{FF2B5EF4-FFF2-40B4-BE49-F238E27FC236}">
                <a16:creationId xmlns:a16="http://schemas.microsoft.com/office/drawing/2014/main" id="{8A4475AA-22F7-408F-874C-54D8C7E1A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45" y="3436726"/>
            <a:ext cx="676869" cy="7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61F497-73D0-4094-835C-06AEB1986291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 flipH="1">
            <a:off x="1812385" y="642753"/>
            <a:ext cx="112198" cy="812915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6A798E-812C-4351-B45F-67A248579FF6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1824394" y="1651839"/>
            <a:ext cx="104140" cy="1224513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7552C-DC6F-4DFA-BDB9-37719C3194F3}"/>
              </a:ext>
            </a:extLst>
          </p:cNvPr>
          <p:cNvCxnSpPr>
            <a:cxnSpLocks/>
            <a:stCxn id="9" idx="0"/>
            <a:endCxn id="9" idx="2"/>
          </p:cNvCxnSpPr>
          <p:nvPr/>
        </p:nvCxnSpPr>
        <p:spPr>
          <a:xfrm>
            <a:off x="1831372" y="4049010"/>
            <a:ext cx="72832" cy="1406879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CB8F55-F3CD-4090-9D22-4B49192AB59D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 flipH="1">
            <a:off x="1835038" y="3070547"/>
            <a:ext cx="72408" cy="820996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5AFCDC-8DDC-4625-AF82-56D3CD3221D5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1810060" y="5697917"/>
            <a:ext cx="97914" cy="391230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57E824-E0FF-48C0-9248-04C98604356F}"/>
              </a:ext>
            </a:extLst>
          </p:cNvPr>
          <p:cNvSpPr txBox="1"/>
          <p:nvPr/>
        </p:nvSpPr>
        <p:spPr>
          <a:xfrm>
            <a:off x="186254" y="524810"/>
            <a:ext cx="13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Gun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8B252-3963-4C9A-B223-03058B10FEB5}"/>
              </a:ext>
            </a:extLst>
          </p:cNvPr>
          <p:cNvSpPr txBox="1"/>
          <p:nvPr/>
        </p:nvSpPr>
        <p:spPr>
          <a:xfrm>
            <a:off x="186254" y="1496161"/>
            <a:ext cx="145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Condenser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52C7F9-50E1-47BF-B414-4A776F6B0D50}"/>
              </a:ext>
            </a:extLst>
          </p:cNvPr>
          <p:cNvSpPr txBox="1"/>
          <p:nvPr/>
        </p:nvSpPr>
        <p:spPr>
          <a:xfrm>
            <a:off x="189043" y="3158184"/>
            <a:ext cx="12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9C488F-9B48-40D4-8FBB-7E323D40C673}"/>
              </a:ext>
            </a:extLst>
          </p:cNvPr>
          <p:cNvSpPr txBox="1"/>
          <p:nvPr/>
        </p:nvSpPr>
        <p:spPr>
          <a:xfrm>
            <a:off x="191245" y="4015433"/>
            <a:ext cx="14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62173-B1CD-40AF-A0C2-37FAED028DD8}"/>
              </a:ext>
            </a:extLst>
          </p:cNvPr>
          <p:cNvSpPr txBox="1"/>
          <p:nvPr/>
        </p:nvSpPr>
        <p:spPr>
          <a:xfrm>
            <a:off x="177203" y="5566756"/>
            <a:ext cx="123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Camera + detectors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9F2271-8681-4C1C-A3B6-435E602D9B8D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1463302" y="993288"/>
            <a:ext cx="810364" cy="111846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1E29DF-0881-444F-B85A-F92A88AABEF9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 flipV="1">
            <a:off x="1537448" y="2235264"/>
            <a:ext cx="678032" cy="57664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79249C-B7F2-434A-AB93-879D26B08CA1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443086" y="3443284"/>
            <a:ext cx="856312" cy="75522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5CDD65-627A-4C40-8E17-0CAD8E2EE9CE}"/>
              </a:ext>
            </a:extLst>
          </p:cNvPr>
          <p:cNvCxnSpPr>
            <a:cxnSpLocks/>
          </p:cNvCxnSpPr>
          <p:nvPr/>
        </p:nvCxnSpPr>
        <p:spPr>
          <a:xfrm flipV="1">
            <a:off x="1446310" y="4262423"/>
            <a:ext cx="777455" cy="58176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5E69C9-19D8-4E42-9032-6074EE5B851B}"/>
              </a:ext>
            </a:extLst>
          </p:cNvPr>
          <p:cNvSpPr txBox="1"/>
          <p:nvPr/>
        </p:nvSpPr>
        <p:spPr>
          <a:xfrm>
            <a:off x="999141" y="4315524"/>
            <a:ext cx="57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93B6D3-593F-4AC9-8981-1D44A17D8470}"/>
              </a:ext>
            </a:extLst>
          </p:cNvPr>
          <p:cNvCxnSpPr>
            <a:cxnSpLocks/>
          </p:cNvCxnSpPr>
          <p:nvPr/>
        </p:nvCxnSpPr>
        <p:spPr>
          <a:xfrm>
            <a:off x="1598360" y="3098310"/>
            <a:ext cx="589699" cy="67242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E805272-5854-4EBC-80D1-0638E208EE1E}"/>
              </a:ext>
            </a:extLst>
          </p:cNvPr>
          <p:cNvCxnSpPr>
            <a:cxnSpLocks/>
          </p:cNvCxnSpPr>
          <p:nvPr/>
        </p:nvCxnSpPr>
        <p:spPr>
          <a:xfrm flipV="1">
            <a:off x="1459728" y="4547663"/>
            <a:ext cx="783736" cy="5476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C882EF-60DD-4AA7-8A3A-82F5390648D6}"/>
              </a:ext>
            </a:extLst>
          </p:cNvPr>
          <p:cNvCxnSpPr>
            <a:cxnSpLocks/>
          </p:cNvCxnSpPr>
          <p:nvPr/>
        </p:nvCxnSpPr>
        <p:spPr>
          <a:xfrm flipV="1">
            <a:off x="1485377" y="5147434"/>
            <a:ext cx="783736" cy="5476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B709038-B64B-4C27-B4FE-7FB140CA0FBB}"/>
              </a:ext>
            </a:extLst>
          </p:cNvPr>
          <p:cNvCxnSpPr>
            <a:cxnSpLocks/>
          </p:cNvCxnSpPr>
          <p:nvPr/>
        </p:nvCxnSpPr>
        <p:spPr>
          <a:xfrm flipV="1">
            <a:off x="1475542" y="4846807"/>
            <a:ext cx="783736" cy="5476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A10C06-A525-43B7-8179-B58BB685D62C}"/>
              </a:ext>
            </a:extLst>
          </p:cNvPr>
          <p:cNvCxnSpPr>
            <a:cxnSpLocks/>
            <a:stCxn id="4" idx="0"/>
          </p:cNvCxnSpPr>
          <p:nvPr/>
        </p:nvCxnSpPr>
        <p:spPr>
          <a:xfrm flipH="1">
            <a:off x="1857794" y="553858"/>
            <a:ext cx="5210" cy="578417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848FE1F-519E-476F-AFC5-ADC25693E8DE}"/>
              </a:ext>
            </a:extLst>
          </p:cNvPr>
          <p:cNvCxnSpPr>
            <a:cxnSpLocks/>
          </p:cNvCxnSpPr>
          <p:nvPr/>
        </p:nvCxnSpPr>
        <p:spPr>
          <a:xfrm>
            <a:off x="1417046" y="3654487"/>
            <a:ext cx="856312" cy="75522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6BC5A74-EB94-42B2-9579-5B6AFF07BAE3}"/>
              </a:ext>
            </a:extLst>
          </p:cNvPr>
          <p:cNvCxnSpPr>
            <a:cxnSpLocks/>
          </p:cNvCxnSpPr>
          <p:nvPr/>
        </p:nvCxnSpPr>
        <p:spPr>
          <a:xfrm flipV="1">
            <a:off x="1515133" y="1886365"/>
            <a:ext cx="672926" cy="56297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9A30EAC-C962-4027-8603-129B166BA2B8}"/>
              </a:ext>
            </a:extLst>
          </p:cNvPr>
          <p:cNvSpPr txBox="1"/>
          <p:nvPr/>
        </p:nvSpPr>
        <p:spPr>
          <a:xfrm>
            <a:off x="329150" y="1776109"/>
            <a:ext cx="116001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Spot size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ntensity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1F9332-80A5-44C5-9BA2-95A0E795BF0A}"/>
              </a:ext>
            </a:extLst>
          </p:cNvPr>
          <p:cNvSpPr txBox="1"/>
          <p:nvPr/>
        </p:nvSpPr>
        <p:spPr>
          <a:xfrm>
            <a:off x="672086" y="805319"/>
            <a:ext cx="6467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Gun</a:t>
            </a: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cs-CZ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lens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66C012-A3A4-437F-94DC-902CC4D0D90D}"/>
                  </a:ext>
                </a:extLst>
              </p:cNvPr>
              <p:cNvSpPr txBox="1"/>
              <p:nvPr/>
            </p:nvSpPr>
            <p:spPr>
              <a:xfrm>
                <a:off x="321949" y="2778244"/>
                <a:ext cx="116001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</a:t>
                </a:r>
                <a:r>
                  <a:rPr kumimoji="0" lang="cs-CZ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nP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Obj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focus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66C012-A3A4-437F-94DC-902CC4D0D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49" y="2778244"/>
                <a:ext cx="1160019" cy="1107996"/>
              </a:xfrm>
              <a:prstGeom prst="rect">
                <a:avLst/>
              </a:prstGeom>
              <a:blipFill>
                <a:blip r:embed="rId6"/>
                <a:stretch>
                  <a:fillRect t="-1099" r="-1579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35D9773-5244-429D-95E2-9820AC9ED598}"/>
              </a:ext>
            </a:extLst>
          </p:cNvPr>
          <p:cNvCxnSpPr>
            <a:cxnSpLocks/>
          </p:cNvCxnSpPr>
          <p:nvPr/>
        </p:nvCxnSpPr>
        <p:spPr>
          <a:xfrm flipH="1">
            <a:off x="1926929" y="1268276"/>
            <a:ext cx="20883" cy="15148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DC9346D-0EA9-411F-83A5-B4ABBEBA7E4C}"/>
              </a:ext>
            </a:extLst>
          </p:cNvPr>
          <p:cNvCxnSpPr>
            <a:cxnSpLocks/>
          </p:cNvCxnSpPr>
          <p:nvPr/>
        </p:nvCxnSpPr>
        <p:spPr>
          <a:xfrm flipH="1">
            <a:off x="1716190" y="1236414"/>
            <a:ext cx="20883" cy="15148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083E5BD-4652-40CF-838D-12293CB4596D}"/>
              </a:ext>
            </a:extLst>
          </p:cNvPr>
          <p:cNvCxnSpPr>
            <a:cxnSpLocks/>
          </p:cNvCxnSpPr>
          <p:nvPr/>
        </p:nvCxnSpPr>
        <p:spPr>
          <a:xfrm>
            <a:off x="1820700" y="2711162"/>
            <a:ext cx="15877" cy="142025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11A848C-ADCB-42A8-A086-A795C21EFDBF}"/>
              </a:ext>
            </a:extLst>
          </p:cNvPr>
          <p:cNvCxnSpPr>
            <a:cxnSpLocks/>
          </p:cNvCxnSpPr>
          <p:nvPr/>
        </p:nvCxnSpPr>
        <p:spPr>
          <a:xfrm>
            <a:off x="2004520" y="2699337"/>
            <a:ext cx="15877" cy="142025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2DF0A49-3B12-4C6B-BE88-3C451448C0E9}"/>
              </a:ext>
            </a:extLst>
          </p:cNvPr>
          <p:cNvCxnSpPr>
            <a:cxnSpLocks/>
          </p:cNvCxnSpPr>
          <p:nvPr/>
        </p:nvCxnSpPr>
        <p:spPr>
          <a:xfrm flipH="1">
            <a:off x="1936535" y="3720795"/>
            <a:ext cx="20883" cy="15148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ECDB38-7FFB-4441-BE7A-E6E4E3F800E7}"/>
              </a:ext>
            </a:extLst>
          </p:cNvPr>
          <p:cNvCxnSpPr>
            <a:cxnSpLocks/>
          </p:cNvCxnSpPr>
          <p:nvPr/>
        </p:nvCxnSpPr>
        <p:spPr>
          <a:xfrm flipH="1">
            <a:off x="1726631" y="3700130"/>
            <a:ext cx="20883" cy="15148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66FF4CD-06D5-403F-9E55-76D3BECE697E}"/>
              </a:ext>
            </a:extLst>
          </p:cNvPr>
          <p:cNvCxnSpPr>
            <a:cxnSpLocks/>
          </p:cNvCxnSpPr>
          <p:nvPr/>
        </p:nvCxnSpPr>
        <p:spPr>
          <a:xfrm>
            <a:off x="1702688" y="4059912"/>
            <a:ext cx="16883" cy="18411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F8229A-EE57-4996-B100-9562DE265197}"/>
              </a:ext>
            </a:extLst>
          </p:cNvPr>
          <p:cNvCxnSpPr>
            <a:cxnSpLocks/>
          </p:cNvCxnSpPr>
          <p:nvPr/>
        </p:nvCxnSpPr>
        <p:spPr>
          <a:xfrm>
            <a:off x="1959378" y="4049010"/>
            <a:ext cx="16883" cy="18411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7">
            <a:extLst>
              <a:ext uri="{FF2B5EF4-FFF2-40B4-BE49-F238E27FC236}">
                <a16:creationId xmlns:a16="http://schemas.microsoft.com/office/drawing/2014/main" id="{51BFE2D7-B79D-4B65-A957-846697AB0238}"/>
              </a:ext>
            </a:extLst>
          </p:cNvPr>
          <p:cNvSpPr/>
          <p:nvPr/>
        </p:nvSpPr>
        <p:spPr bwMode="auto">
          <a:xfrm>
            <a:off x="9625107" y="642512"/>
            <a:ext cx="818046" cy="82062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158" name="Rounded Rectangle 17">
            <a:extLst>
              <a:ext uri="{FF2B5EF4-FFF2-40B4-BE49-F238E27FC236}">
                <a16:creationId xmlns:a16="http://schemas.microsoft.com/office/drawing/2014/main" id="{483492A4-A8CD-4C76-8967-D68943E887A1}"/>
              </a:ext>
            </a:extLst>
          </p:cNvPr>
          <p:cNvSpPr/>
          <p:nvPr/>
        </p:nvSpPr>
        <p:spPr bwMode="auto">
          <a:xfrm>
            <a:off x="9693890" y="1638509"/>
            <a:ext cx="680480" cy="12289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159" name="Rounded Rectangle 17">
            <a:extLst>
              <a:ext uri="{FF2B5EF4-FFF2-40B4-BE49-F238E27FC236}">
                <a16:creationId xmlns:a16="http://schemas.microsoft.com/office/drawing/2014/main" id="{C8D931BD-8CE6-4804-96E6-E38C56668014}"/>
              </a:ext>
            </a:extLst>
          </p:cNvPr>
          <p:cNvSpPr/>
          <p:nvPr/>
        </p:nvSpPr>
        <p:spPr bwMode="auto">
          <a:xfrm>
            <a:off x="9607304" y="3072566"/>
            <a:ext cx="859636" cy="82418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160" name="Rounded Rectangle 17">
            <a:extLst>
              <a:ext uri="{FF2B5EF4-FFF2-40B4-BE49-F238E27FC236}">
                <a16:creationId xmlns:a16="http://schemas.microsoft.com/office/drawing/2014/main" id="{46218DD3-1DE3-4021-997A-8BDB288EA603}"/>
              </a:ext>
            </a:extLst>
          </p:cNvPr>
          <p:cNvSpPr/>
          <p:nvPr/>
        </p:nvSpPr>
        <p:spPr bwMode="auto">
          <a:xfrm>
            <a:off x="9643192" y="4051680"/>
            <a:ext cx="791444" cy="14087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pic>
        <p:nvPicPr>
          <p:cNvPr id="161" name="Obrázek 3">
            <a:extLst>
              <a:ext uri="{FF2B5EF4-FFF2-40B4-BE49-F238E27FC236}">
                <a16:creationId xmlns:a16="http://schemas.microsoft.com/office/drawing/2014/main" id="{E205C967-0F35-4513-9122-97630A444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651" y="3337387"/>
            <a:ext cx="633560" cy="478125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2E81525-9A33-438D-A72B-41136F996532}"/>
              </a:ext>
            </a:extLst>
          </p:cNvPr>
          <p:cNvCxnSpPr>
            <a:cxnSpLocks/>
            <a:stCxn id="157" idx="0"/>
            <a:endCxn id="157" idx="2"/>
          </p:cNvCxnSpPr>
          <p:nvPr/>
        </p:nvCxnSpPr>
        <p:spPr>
          <a:xfrm>
            <a:off x="10034130" y="642512"/>
            <a:ext cx="0" cy="820621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6A99C2E-E65E-4872-838D-0FF955D47F7B}"/>
              </a:ext>
            </a:extLst>
          </p:cNvPr>
          <p:cNvCxnSpPr>
            <a:cxnSpLocks/>
            <a:stCxn id="158" idx="0"/>
            <a:endCxn id="158" idx="2"/>
          </p:cNvCxnSpPr>
          <p:nvPr/>
        </p:nvCxnSpPr>
        <p:spPr>
          <a:xfrm>
            <a:off x="10034130" y="1638509"/>
            <a:ext cx="0" cy="1228933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048EB20-241F-45FC-B8E3-840FF0069BBC}"/>
              </a:ext>
            </a:extLst>
          </p:cNvPr>
          <p:cNvCxnSpPr>
            <a:cxnSpLocks/>
            <a:stCxn id="160" idx="0"/>
            <a:endCxn id="160" idx="2"/>
          </p:cNvCxnSpPr>
          <p:nvPr/>
        </p:nvCxnSpPr>
        <p:spPr>
          <a:xfrm>
            <a:off x="10038914" y="4051680"/>
            <a:ext cx="0" cy="1408763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459D948-7D74-4E85-B953-47F38758E529}"/>
              </a:ext>
            </a:extLst>
          </p:cNvPr>
          <p:cNvCxnSpPr>
            <a:cxnSpLocks/>
            <a:stCxn id="159" idx="0"/>
            <a:endCxn id="159" idx="2"/>
          </p:cNvCxnSpPr>
          <p:nvPr/>
        </p:nvCxnSpPr>
        <p:spPr>
          <a:xfrm>
            <a:off x="10037122" y="3072566"/>
            <a:ext cx="0" cy="824182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ABE4F894-C6F9-4C1F-91B8-B505C1FF30AA}"/>
              </a:ext>
            </a:extLst>
          </p:cNvPr>
          <p:cNvSpPr txBox="1"/>
          <p:nvPr/>
        </p:nvSpPr>
        <p:spPr>
          <a:xfrm>
            <a:off x="8436109" y="528422"/>
            <a:ext cx="12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Gun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81A103C-DB7A-4309-883A-BE70F1FF0CC1}"/>
              </a:ext>
            </a:extLst>
          </p:cNvPr>
          <p:cNvSpPr txBox="1"/>
          <p:nvPr/>
        </p:nvSpPr>
        <p:spPr>
          <a:xfrm>
            <a:off x="8357380" y="1499773"/>
            <a:ext cx="145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Condenser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0CF5A4C-4F8F-41DD-89F1-B42A88062AA7}"/>
              </a:ext>
            </a:extLst>
          </p:cNvPr>
          <p:cNvSpPr txBox="1"/>
          <p:nvPr/>
        </p:nvSpPr>
        <p:spPr>
          <a:xfrm>
            <a:off x="8362371" y="4019045"/>
            <a:ext cx="14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Projective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3FB62BF-890E-4C5B-A627-6A85B711536B}"/>
              </a:ext>
            </a:extLst>
          </p:cNvPr>
          <p:cNvSpPr txBox="1"/>
          <p:nvPr/>
        </p:nvSpPr>
        <p:spPr>
          <a:xfrm>
            <a:off x="8348329" y="5570368"/>
            <a:ext cx="123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Camera + detectors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8C180DD-FE33-43B9-99DD-6C0097D4378D}"/>
              </a:ext>
            </a:extLst>
          </p:cNvPr>
          <p:cNvCxnSpPr>
            <a:cxnSpLocks/>
            <a:stCxn id="157" idx="1"/>
            <a:endCxn id="157" idx="3"/>
          </p:cNvCxnSpPr>
          <p:nvPr/>
        </p:nvCxnSpPr>
        <p:spPr>
          <a:xfrm>
            <a:off x="9625107" y="1052823"/>
            <a:ext cx="81804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E31F1E4-A5F5-4922-9451-FDA88799D2F7}"/>
              </a:ext>
            </a:extLst>
          </p:cNvPr>
          <p:cNvCxnSpPr>
            <a:cxnSpLocks/>
          </p:cNvCxnSpPr>
          <p:nvPr/>
        </p:nvCxnSpPr>
        <p:spPr>
          <a:xfrm>
            <a:off x="9702128" y="2252975"/>
            <a:ext cx="666239" cy="1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4E2FB-5987-445D-BC4F-2FC8DF25A729}"/>
              </a:ext>
            </a:extLst>
          </p:cNvPr>
          <p:cNvCxnSpPr>
            <a:cxnSpLocks/>
            <a:endCxn id="159" idx="3"/>
          </p:cNvCxnSpPr>
          <p:nvPr/>
        </p:nvCxnSpPr>
        <p:spPr>
          <a:xfrm>
            <a:off x="9615646" y="3484158"/>
            <a:ext cx="851294" cy="499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679EF73B-0250-4AAD-904C-685D1AF8B44D}"/>
              </a:ext>
            </a:extLst>
          </p:cNvPr>
          <p:cNvSpPr txBox="1"/>
          <p:nvPr/>
        </p:nvSpPr>
        <p:spPr>
          <a:xfrm>
            <a:off x="9170267" y="4319136"/>
            <a:ext cx="57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P2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406D5D0-27B3-4107-BCA5-03E2747CE490}"/>
              </a:ext>
            </a:extLst>
          </p:cNvPr>
          <p:cNvSpPr txBox="1"/>
          <p:nvPr/>
        </p:nvSpPr>
        <p:spPr>
          <a:xfrm>
            <a:off x="8500276" y="1779721"/>
            <a:ext cx="116001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Spot size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intensity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A096A14-891C-4692-983F-55E0C5757292}"/>
              </a:ext>
            </a:extLst>
          </p:cNvPr>
          <p:cNvSpPr txBox="1"/>
          <p:nvPr/>
        </p:nvSpPr>
        <p:spPr>
          <a:xfrm>
            <a:off x="8884337" y="816002"/>
            <a:ext cx="6467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Gun</a:t>
            </a: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cs-CZ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lens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0A05C28-993B-4099-A679-957783B8E86E}"/>
                  </a:ext>
                </a:extLst>
              </p:cNvPr>
              <p:cNvSpPr txBox="1"/>
              <p:nvPr/>
            </p:nvSpPr>
            <p:spPr>
              <a:xfrm>
                <a:off x="8500376" y="2799294"/>
                <a:ext cx="116001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Mc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nP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Obj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focus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0A05C28-993B-4099-A679-957783B8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376" y="2799294"/>
                <a:ext cx="1160019" cy="1107996"/>
              </a:xfrm>
              <a:prstGeom prst="rect">
                <a:avLst/>
              </a:prstGeom>
              <a:blipFill>
                <a:blip r:embed="rId7"/>
                <a:stretch>
                  <a:fillRect t="-1099" r="-1047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8F59558-0E4D-4DFD-ADC5-C4AB4FA20FAA}"/>
              </a:ext>
            </a:extLst>
          </p:cNvPr>
          <p:cNvCxnSpPr>
            <a:cxnSpLocks/>
          </p:cNvCxnSpPr>
          <p:nvPr/>
        </p:nvCxnSpPr>
        <p:spPr>
          <a:xfrm>
            <a:off x="10138945" y="1258556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085C7ED-F619-4715-A474-3F56C741E85E}"/>
              </a:ext>
            </a:extLst>
          </p:cNvPr>
          <p:cNvCxnSpPr>
            <a:cxnSpLocks/>
          </p:cNvCxnSpPr>
          <p:nvPr/>
        </p:nvCxnSpPr>
        <p:spPr>
          <a:xfrm>
            <a:off x="9923655" y="1258556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F3C355E-BE11-44EC-B10A-B7966C6E4989}"/>
              </a:ext>
            </a:extLst>
          </p:cNvPr>
          <p:cNvCxnSpPr>
            <a:cxnSpLocks/>
          </p:cNvCxnSpPr>
          <p:nvPr/>
        </p:nvCxnSpPr>
        <p:spPr>
          <a:xfrm>
            <a:off x="10138945" y="2674387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1F4E510B-1C3D-44B6-A495-E5AC2BDD06AF}"/>
              </a:ext>
            </a:extLst>
          </p:cNvPr>
          <p:cNvCxnSpPr>
            <a:cxnSpLocks/>
          </p:cNvCxnSpPr>
          <p:nvPr/>
        </p:nvCxnSpPr>
        <p:spPr>
          <a:xfrm>
            <a:off x="9923655" y="2674387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460C8D9A-6037-48F1-BF42-B7BCAF0D2EA4}"/>
              </a:ext>
            </a:extLst>
          </p:cNvPr>
          <p:cNvCxnSpPr>
            <a:cxnSpLocks/>
          </p:cNvCxnSpPr>
          <p:nvPr/>
        </p:nvCxnSpPr>
        <p:spPr>
          <a:xfrm>
            <a:off x="9702128" y="1938651"/>
            <a:ext cx="657057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6C15AA1A-D0E6-484F-AEC7-FC37B5C6F693}"/>
              </a:ext>
            </a:extLst>
          </p:cNvPr>
          <p:cNvCxnSpPr>
            <a:cxnSpLocks/>
          </p:cNvCxnSpPr>
          <p:nvPr/>
        </p:nvCxnSpPr>
        <p:spPr>
          <a:xfrm>
            <a:off x="9617436" y="3732550"/>
            <a:ext cx="849504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2F8A36-8246-4C61-A36D-54F36D6B3ECE}"/>
              </a:ext>
            </a:extLst>
          </p:cNvPr>
          <p:cNvCxnSpPr>
            <a:cxnSpLocks/>
          </p:cNvCxnSpPr>
          <p:nvPr/>
        </p:nvCxnSpPr>
        <p:spPr>
          <a:xfrm>
            <a:off x="10139197" y="3701713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A34320C-463C-42C3-BCB6-825863C9B6D1}"/>
              </a:ext>
            </a:extLst>
          </p:cNvPr>
          <p:cNvCxnSpPr>
            <a:cxnSpLocks/>
          </p:cNvCxnSpPr>
          <p:nvPr/>
        </p:nvCxnSpPr>
        <p:spPr>
          <a:xfrm>
            <a:off x="9923907" y="3701713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242B62B-2E4E-40AA-BC55-FF4C304535E0}"/>
              </a:ext>
            </a:extLst>
          </p:cNvPr>
          <p:cNvCxnSpPr>
            <a:cxnSpLocks/>
          </p:cNvCxnSpPr>
          <p:nvPr/>
        </p:nvCxnSpPr>
        <p:spPr>
          <a:xfrm>
            <a:off x="10138945" y="4061989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9ECD336C-DE5C-4B0B-B318-CAD8A42E21AE}"/>
              </a:ext>
            </a:extLst>
          </p:cNvPr>
          <p:cNvCxnSpPr>
            <a:cxnSpLocks/>
          </p:cNvCxnSpPr>
          <p:nvPr/>
        </p:nvCxnSpPr>
        <p:spPr>
          <a:xfrm>
            <a:off x="9923655" y="4061989"/>
            <a:ext cx="0" cy="17804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A824D5F-B366-4204-9C59-D227C58E57AE}"/>
              </a:ext>
            </a:extLst>
          </p:cNvPr>
          <p:cNvCxnSpPr>
            <a:cxnSpLocks/>
          </p:cNvCxnSpPr>
          <p:nvPr/>
        </p:nvCxnSpPr>
        <p:spPr>
          <a:xfrm>
            <a:off x="9648839" y="4693797"/>
            <a:ext cx="77656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0E180C9A-8428-4C61-B5DA-48F37D6BEEF9}"/>
              </a:ext>
            </a:extLst>
          </p:cNvPr>
          <p:cNvCxnSpPr>
            <a:cxnSpLocks/>
          </p:cNvCxnSpPr>
          <p:nvPr/>
        </p:nvCxnSpPr>
        <p:spPr>
          <a:xfrm>
            <a:off x="9648839" y="4469960"/>
            <a:ext cx="77656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DB00BE9-2198-489C-9FF8-582AA4AB4793}"/>
              </a:ext>
            </a:extLst>
          </p:cNvPr>
          <p:cNvCxnSpPr>
            <a:cxnSpLocks/>
          </p:cNvCxnSpPr>
          <p:nvPr/>
        </p:nvCxnSpPr>
        <p:spPr>
          <a:xfrm>
            <a:off x="9648839" y="4931922"/>
            <a:ext cx="77656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378C60D0-1898-443C-8B95-57477A304708}"/>
              </a:ext>
            </a:extLst>
          </p:cNvPr>
          <p:cNvCxnSpPr>
            <a:cxnSpLocks/>
          </p:cNvCxnSpPr>
          <p:nvPr/>
        </p:nvCxnSpPr>
        <p:spPr>
          <a:xfrm>
            <a:off x="9648839" y="5150890"/>
            <a:ext cx="776566" cy="0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" name="Obrázek 3">
            <a:extLst>
              <a:ext uri="{FF2B5EF4-FFF2-40B4-BE49-F238E27FC236}">
                <a16:creationId xmlns:a16="http://schemas.microsoft.com/office/drawing/2014/main" id="{7E3D81A6-CA84-4A77-947F-B8E49A24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342" y="5660808"/>
            <a:ext cx="633560" cy="478125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0B77DC2-7236-4EF1-A972-657E413C4887}"/>
              </a:ext>
            </a:extLst>
          </p:cNvPr>
          <p:cNvCxnSpPr>
            <a:cxnSpLocks/>
            <a:stCxn id="246" idx="0"/>
          </p:cNvCxnSpPr>
          <p:nvPr/>
        </p:nvCxnSpPr>
        <p:spPr>
          <a:xfrm>
            <a:off x="10037122" y="5660808"/>
            <a:ext cx="0" cy="474085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2" name="Picture 251">
            <a:extLst>
              <a:ext uri="{FF2B5EF4-FFF2-40B4-BE49-F238E27FC236}">
                <a16:creationId xmlns:a16="http://schemas.microsoft.com/office/drawing/2014/main" id="{DD3B5573-9907-428C-8664-B0F4EB88B7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40" y="3490740"/>
            <a:ext cx="1218165" cy="1218165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33B1F3D-7E9C-4435-9EBC-019BA90A059E}"/>
              </a:ext>
            </a:extLst>
          </p:cNvPr>
          <p:cNvCxnSpPr>
            <a:cxnSpLocks/>
          </p:cNvCxnSpPr>
          <p:nvPr/>
        </p:nvCxnSpPr>
        <p:spPr>
          <a:xfrm>
            <a:off x="9782682" y="3167421"/>
            <a:ext cx="522250" cy="125"/>
          </a:xfrm>
          <a:prstGeom prst="straightConnector1">
            <a:avLst/>
          </a:prstGeom>
          <a:ln w="158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F7083A7-CDFC-440C-9D47-FBBC12130DEB}"/>
              </a:ext>
            </a:extLst>
          </p:cNvPr>
          <p:cNvSpPr txBox="1"/>
          <p:nvPr/>
        </p:nvSpPr>
        <p:spPr>
          <a:xfrm>
            <a:off x="8362371" y="3144251"/>
            <a:ext cx="145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Obrázek 27">
            <a:extLst>
              <a:ext uri="{FF2B5EF4-FFF2-40B4-BE49-F238E27FC236}">
                <a16:creationId xmlns:a16="http://schemas.microsoft.com/office/drawing/2014/main" id="{2F48938F-2451-4D36-959B-2A9FCE50A12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r="17044"/>
          <a:stretch/>
        </p:blipFill>
        <p:spPr>
          <a:xfrm>
            <a:off x="3366565" y="990366"/>
            <a:ext cx="1081795" cy="1042452"/>
          </a:xfrm>
          <a:prstGeom prst="rect">
            <a:avLst/>
          </a:prstGeom>
        </p:spPr>
      </p:pic>
      <p:sp>
        <p:nvSpPr>
          <p:cNvPr id="125" name="Šipka: doprava 124">
            <a:extLst>
              <a:ext uri="{FF2B5EF4-FFF2-40B4-BE49-F238E27FC236}">
                <a16:creationId xmlns:a16="http://schemas.microsoft.com/office/drawing/2014/main" id="{2C95D55B-DD0F-4338-9341-DBB9582EEE85}"/>
              </a:ext>
            </a:extLst>
          </p:cNvPr>
          <p:cNvSpPr/>
          <p:nvPr/>
        </p:nvSpPr>
        <p:spPr bwMode="auto">
          <a:xfrm>
            <a:off x="4926149" y="1176482"/>
            <a:ext cx="1447800" cy="71713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20E9D-716B-4478-9E9A-51D9A5F9FF12}"/>
              </a:ext>
            </a:extLst>
          </p:cNvPr>
          <p:cNvSpPr txBox="1"/>
          <p:nvPr/>
        </p:nvSpPr>
        <p:spPr>
          <a:xfrm>
            <a:off x="4624393" y="679878"/>
            <a:ext cx="199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Manual</a:t>
            </a:r>
            <a:r>
              <a:rPr lang="cs-CZ" dirty="0"/>
              <a:t> </a:t>
            </a:r>
            <a:r>
              <a:rPr lang="cs-CZ" dirty="0" err="1"/>
              <a:t>alignment</a:t>
            </a:r>
            <a:endParaRPr lang="en-US" dirty="0"/>
          </a:p>
        </p:txBody>
      </p:sp>
      <p:sp>
        <p:nvSpPr>
          <p:cNvPr id="101" name="Šipka: doprava 124">
            <a:extLst>
              <a:ext uri="{FF2B5EF4-FFF2-40B4-BE49-F238E27FC236}">
                <a16:creationId xmlns:a16="http://schemas.microsoft.com/office/drawing/2014/main" id="{6B7DEA74-426C-4542-A044-B78204FE6BBF}"/>
              </a:ext>
            </a:extLst>
          </p:cNvPr>
          <p:cNvSpPr/>
          <p:nvPr/>
        </p:nvSpPr>
        <p:spPr bwMode="auto">
          <a:xfrm>
            <a:off x="4931087" y="4015433"/>
            <a:ext cx="1447800" cy="71713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143F35-ADB5-44AD-88B8-3AE04F317C62}"/>
              </a:ext>
            </a:extLst>
          </p:cNvPr>
          <p:cNvSpPr txBox="1"/>
          <p:nvPr/>
        </p:nvSpPr>
        <p:spPr>
          <a:xfrm>
            <a:off x="4629331" y="3518829"/>
            <a:ext cx="232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Automatic</a:t>
            </a:r>
            <a:r>
              <a:rPr lang="cs-CZ" dirty="0"/>
              <a:t> </a:t>
            </a:r>
            <a:r>
              <a:rPr lang="cs-CZ" dirty="0" err="1"/>
              <a:t>alignment</a:t>
            </a:r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7B9B9E1-3A35-4EDC-9B40-62135B8C319A}"/>
              </a:ext>
            </a:extLst>
          </p:cNvPr>
          <p:cNvSpPr txBox="1"/>
          <p:nvPr/>
        </p:nvSpPr>
        <p:spPr>
          <a:xfrm>
            <a:off x="3973934" y="2109076"/>
            <a:ext cx="4042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cs-CZ" sz="1400" dirty="0" err="1">
                <a:solidFill>
                  <a:schemeClr val="accent4"/>
                </a:solidFill>
              </a:rPr>
              <a:t>highly</a:t>
            </a:r>
            <a:r>
              <a:rPr lang="cs-CZ" sz="1400" dirty="0">
                <a:solidFill>
                  <a:schemeClr val="accent4"/>
                </a:solidFill>
              </a:rPr>
              <a:t> </a:t>
            </a:r>
            <a:r>
              <a:rPr lang="cs-CZ" sz="1400" dirty="0" err="1">
                <a:solidFill>
                  <a:schemeClr val="accent4"/>
                </a:solidFill>
              </a:rPr>
              <a:t>experienced</a:t>
            </a:r>
            <a:r>
              <a:rPr lang="cs-CZ" sz="1400" dirty="0">
                <a:solidFill>
                  <a:schemeClr val="accent4"/>
                </a:solidFill>
              </a:rPr>
              <a:t> user </a:t>
            </a:r>
            <a:r>
              <a:rPr lang="cs-CZ" sz="1400" dirty="0" err="1">
                <a:solidFill>
                  <a:schemeClr val="accent4"/>
                </a:solidFill>
              </a:rPr>
              <a:t>required</a:t>
            </a:r>
            <a:endParaRPr lang="cs-CZ" sz="1400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cs-CZ" sz="1400" dirty="0" err="1">
                <a:solidFill>
                  <a:schemeClr val="accent4"/>
                </a:solidFill>
              </a:rPr>
              <a:t>time-consuming</a:t>
            </a:r>
            <a:endParaRPr lang="cs-CZ" sz="1400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cs-CZ" sz="1400" dirty="0">
                <a:solidFill>
                  <a:schemeClr val="accent4"/>
                </a:solidFill>
              </a:rPr>
              <a:t>not </a:t>
            </a:r>
            <a:r>
              <a:rPr lang="cs-CZ" sz="1400" dirty="0" err="1">
                <a:solidFill>
                  <a:schemeClr val="accent4"/>
                </a:solidFill>
              </a:rPr>
              <a:t>reproducible</a:t>
            </a:r>
            <a:r>
              <a:rPr lang="cs-CZ" sz="1400" dirty="0">
                <a:solidFill>
                  <a:schemeClr val="accent4"/>
                </a:solidFill>
              </a:rPr>
              <a:t> 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DD6FD60-96DB-4F6D-A520-3D2CB01CCE30}"/>
              </a:ext>
            </a:extLst>
          </p:cNvPr>
          <p:cNvSpPr txBox="1"/>
          <p:nvPr/>
        </p:nvSpPr>
        <p:spPr>
          <a:xfrm>
            <a:off x="3973934" y="5000413"/>
            <a:ext cx="4042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</a:rPr>
              <a:t>+ </a:t>
            </a:r>
            <a:r>
              <a:rPr lang="cs-CZ" sz="1400" dirty="0" err="1">
                <a:solidFill>
                  <a:srgbClr val="00B050"/>
                </a:solidFill>
              </a:rPr>
              <a:t>suitable</a:t>
            </a:r>
            <a:r>
              <a:rPr lang="cs-CZ" sz="1400" dirty="0">
                <a:solidFill>
                  <a:srgbClr val="00B050"/>
                </a:solidFill>
              </a:rPr>
              <a:t> </a:t>
            </a:r>
            <a:r>
              <a:rPr lang="cs-CZ" sz="1400" dirty="0" err="1">
                <a:solidFill>
                  <a:srgbClr val="00B050"/>
                </a:solidFill>
              </a:rPr>
              <a:t>for</a:t>
            </a:r>
            <a:r>
              <a:rPr lang="cs-CZ" sz="1400" dirty="0">
                <a:solidFill>
                  <a:srgbClr val="00B050"/>
                </a:solidFill>
              </a:rPr>
              <a:t> a </a:t>
            </a:r>
            <a:r>
              <a:rPr lang="cs-CZ" sz="1400" dirty="0" err="1">
                <a:solidFill>
                  <a:srgbClr val="00B050"/>
                </a:solidFill>
              </a:rPr>
              <a:t>wide</a:t>
            </a:r>
            <a:r>
              <a:rPr lang="cs-CZ" sz="1400" dirty="0">
                <a:solidFill>
                  <a:srgbClr val="00B050"/>
                </a:solidFill>
              </a:rPr>
              <a:t> </a:t>
            </a:r>
            <a:r>
              <a:rPr lang="cs-CZ" sz="1400" dirty="0" err="1">
                <a:solidFill>
                  <a:srgbClr val="00B050"/>
                </a:solidFill>
              </a:rPr>
              <a:t>range</a:t>
            </a:r>
            <a:r>
              <a:rPr lang="cs-CZ" sz="1400" dirty="0">
                <a:solidFill>
                  <a:srgbClr val="00B050"/>
                </a:solidFill>
              </a:rPr>
              <a:t> </a:t>
            </a:r>
            <a:r>
              <a:rPr lang="cs-CZ" sz="1400" dirty="0" err="1">
                <a:solidFill>
                  <a:srgbClr val="00B050"/>
                </a:solidFill>
              </a:rPr>
              <a:t>of</a:t>
            </a:r>
            <a:r>
              <a:rPr lang="cs-CZ" sz="1400" dirty="0">
                <a:solidFill>
                  <a:srgbClr val="00B050"/>
                </a:solidFill>
              </a:rPr>
              <a:t> </a:t>
            </a:r>
            <a:r>
              <a:rPr lang="cs-CZ" sz="1400" dirty="0" err="1">
                <a:solidFill>
                  <a:srgbClr val="00B050"/>
                </a:solidFill>
              </a:rPr>
              <a:t>users</a:t>
            </a:r>
            <a:endParaRPr lang="cs-CZ" sz="1400" dirty="0">
              <a:solidFill>
                <a:srgbClr val="00B050"/>
              </a:solidFill>
            </a:endParaRPr>
          </a:p>
          <a:p>
            <a:r>
              <a:rPr lang="cs-CZ" sz="1400" dirty="0">
                <a:solidFill>
                  <a:srgbClr val="00B050"/>
                </a:solidFill>
              </a:rPr>
              <a:t>+ fast</a:t>
            </a:r>
          </a:p>
          <a:p>
            <a:r>
              <a:rPr lang="cs-CZ" sz="1400" dirty="0">
                <a:solidFill>
                  <a:srgbClr val="00B050"/>
                </a:solidFill>
              </a:rPr>
              <a:t>+ </a:t>
            </a:r>
            <a:r>
              <a:rPr lang="cs-CZ" sz="1400" dirty="0" err="1">
                <a:solidFill>
                  <a:srgbClr val="00B050"/>
                </a:solidFill>
              </a:rPr>
              <a:t>reproducible</a:t>
            </a:r>
            <a:endParaRPr lang="cs-CZ" sz="1400" dirty="0">
              <a:solidFill>
                <a:srgbClr val="00B050"/>
              </a:solidFill>
            </a:endParaRPr>
          </a:p>
          <a:p>
            <a:endParaRPr lang="cs-CZ" sz="1400" dirty="0">
              <a:solidFill>
                <a:srgbClr val="00B050"/>
              </a:solidFill>
            </a:endParaRPr>
          </a:p>
          <a:p>
            <a:r>
              <a:rPr lang="cs-CZ" sz="1400" dirty="0">
                <a:solidFill>
                  <a:schemeClr val="accent4"/>
                </a:solidFill>
              </a:rPr>
              <a:t>-  robust image </a:t>
            </a:r>
            <a:r>
              <a:rPr lang="cs-CZ" sz="1400" dirty="0" err="1">
                <a:solidFill>
                  <a:schemeClr val="accent4"/>
                </a:solidFill>
              </a:rPr>
              <a:t>processing</a:t>
            </a:r>
            <a:r>
              <a:rPr lang="cs-CZ" sz="1400" dirty="0">
                <a:solidFill>
                  <a:schemeClr val="accent4"/>
                </a:solidFill>
              </a:rPr>
              <a:t> </a:t>
            </a:r>
            <a:r>
              <a:rPr lang="cs-CZ" sz="1400" dirty="0" err="1">
                <a:solidFill>
                  <a:schemeClr val="accent4"/>
                </a:solidFill>
              </a:rPr>
              <a:t>algorithms</a:t>
            </a:r>
            <a:r>
              <a:rPr lang="cs-CZ" sz="1400" dirty="0">
                <a:solidFill>
                  <a:schemeClr val="accent4"/>
                </a:solidFill>
              </a:rPr>
              <a:t> </a:t>
            </a:r>
            <a:r>
              <a:rPr lang="cs-CZ" sz="1400" dirty="0" err="1">
                <a:solidFill>
                  <a:schemeClr val="accent4"/>
                </a:solidFill>
              </a:rPr>
              <a:t>required</a:t>
            </a:r>
            <a:endParaRPr lang="cs-CZ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123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F251-FD38-41CF-8CDB-EAA1E589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Automatized</a:t>
            </a:r>
            <a:r>
              <a:rPr lang="cs-CZ" dirty="0"/>
              <a:t> TEM </a:t>
            </a:r>
            <a:r>
              <a:rPr lang="cs-CZ" dirty="0" err="1"/>
              <a:t>alignments</a:t>
            </a:r>
            <a:r>
              <a:rPr lang="cs-CZ" dirty="0"/>
              <a:t> </a:t>
            </a:r>
            <a:r>
              <a:rPr lang="cs-CZ" sz="1600" dirty="0"/>
              <a:t>(</a:t>
            </a:r>
            <a:r>
              <a:rPr lang="cs-CZ" sz="1600" dirty="0" err="1"/>
              <a:t>why</a:t>
            </a:r>
            <a:r>
              <a:rPr lang="cs-CZ" sz="1600" dirty="0"/>
              <a:t> </a:t>
            </a:r>
            <a:r>
              <a:rPr lang="cs-CZ" sz="1600" dirty="0" err="1"/>
              <a:t>is</a:t>
            </a:r>
            <a:r>
              <a:rPr lang="cs-CZ" sz="1600" dirty="0"/>
              <a:t> image </a:t>
            </a:r>
            <a:r>
              <a:rPr lang="cs-CZ" sz="1600" dirty="0" err="1"/>
              <a:t>processing</a:t>
            </a:r>
            <a:r>
              <a:rPr lang="cs-CZ" sz="1600" dirty="0"/>
              <a:t> </a:t>
            </a:r>
            <a:r>
              <a:rPr lang="cs-CZ" sz="1600" dirty="0" err="1"/>
              <a:t>important</a:t>
            </a:r>
            <a:r>
              <a:rPr lang="cs-CZ" sz="1600" dirty="0"/>
              <a:t>)</a:t>
            </a:r>
            <a:endParaRPr lang="en-US" sz="16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E2EAFFE-2FDF-49EF-9BB6-E5A02B9E48A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9844" t="46410" r="17070" b="12874"/>
          <a:stretch/>
        </p:blipFill>
        <p:spPr>
          <a:xfrm>
            <a:off x="819973" y="3773526"/>
            <a:ext cx="1924594" cy="191588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2913DF2-A2C0-42F3-827F-34280943551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4" t="44101" r="45408" b="12761"/>
          <a:stretch/>
        </p:blipFill>
        <p:spPr>
          <a:xfrm>
            <a:off x="3523985" y="3773526"/>
            <a:ext cx="1924595" cy="1915885"/>
          </a:xfrm>
          <a:prstGeom prst="rect">
            <a:avLst/>
          </a:prstGeom>
        </p:spPr>
      </p:pic>
      <p:sp>
        <p:nvSpPr>
          <p:cNvPr id="8" name="Šipka: doprava 7">
            <a:extLst>
              <a:ext uri="{FF2B5EF4-FFF2-40B4-BE49-F238E27FC236}">
                <a16:creationId xmlns:a16="http://schemas.microsoft.com/office/drawing/2014/main" id="{1A06F651-2D53-481E-BBA5-1CEAD2559171}"/>
              </a:ext>
            </a:extLst>
          </p:cNvPr>
          <p:cNvSpPr/>
          <p:nvPr/>
        </p:nvSpPr>
        <p:spPr bwMode="auto">
          <a:xfrm>
            <a:off x="2896421" y="4617777"/>
            <a:ext cx="522514" cy="22738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228B56B3-DB13-4EE9-A906-882174A2A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6" t="45743" r="45009" b="12901"/>
          <a:stretch/>
        </p:blipFill>
        <p:spPr>
          <a:xfrm>
            <a:off x="9221814" y="3843063"/>
            <a:ext cx="1924596" cy="1846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615F4D-D045-4091-B072-1D7E771288FE}"/>
              </a:ext>
            </a:extLst>
          </p:cNvPr>
          <p:cNvSpPr txBox="1"/>
          <p:nvPr/>
        </p:nvSpPr>
        <p:spPr>
          <a:xfrm>
            <a:off x="165605" y="714712"/>
            <a:ext cx="11731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u="sng" dirty="0" err="1"/>
              <a:t>Stigmation</a:t>
            </a:r>
            <a:r>
              <a:rPr lang="cs-CZ" sz="1600" u="sng" dirty="0"/>
              <a:t> </a:t>
            </a:r>
            <a:r>
              <a:rPr lang="cs-CZ" sz="1600" u="sng" dirty="0" err="1"/>
              <a:t>alignment</a:t>
            </a:r>
            <a:r>
              <a:rPr lang="cs-CZ" sz="1600" dirty="0"/>
              <a:t> – </a:t>
            </a:r>
            <a:r>
              <a:rPr lang="cs-CZ" sz="1600" dirty="0" err="1"/>
              <a:t>correction</a:t>
            </a:r>
            <a:r>
              <a:rPr lang="cs-CZ" sz="1600" dirty="0"/>
              <a:t> </a:t>
            </a:r>
            <a:r>
              <a:rPr lang="cs-CZ" sz="1600" dirty="0" err="1"/>
              <a:t>of</a:t>
            </a:r>
            <a:r>
              <a:rPr lang="cs-CZ" sz="1600" dirty="0"/>
              <a:t> </a:t>
            </a:r>
            <a:r>
              <a:rPr lang="cs-CZ" sz="1600" dirty="0" err="1"/>
              <a:t>astigmatism</a:t>
            </a:r>
            <a:r>
              <a:rPr lang="cs-CZ" sz="1600" dirty="0"/>
              <a:t> </a:t>
            </a:r>
            <a:r>
              <a:rPr lang="cs-CZ" sz="1600" dirty="0" err="1"/>
              <a:t>aberration</a:t>
            </a:r>
            <a:endParaRPr lang="cs-CZ" sz="1600" dirty="0"/>
          </a:p>
          <a:p>
            <a:endParaRPr lang="cs-CZ" sz="1600" dirty="0"/>
          </a:p>
          <a:p>
            <a:r>
              <a:rPr lang="cs-CZ" sz="1600" dirty="0" err="1"/>
              <a:t>Simplified</a:t>
            </a:r>
            <a:r>
              <a:rPr lang="cs-CZ" sz="1600" dirty="0"/>
              <a:t> </a:t>
            </a:r>
            <a:r>
              <a:rPr lang="cs-CZ" sz="1600" dirty="0" err="1"/>
              <a:t>description</a:t>
            </a:r>
            <a:r>
              <a:rPr lang="cs-CZ" sz="1400" dirty="0"/>
              <a:t>:</a:t>
            </a:r>
          </a:p>
          <a:p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An </a:t>
            </a:r>
            <a:r>
              <a:rPr lang="cs-CZ" sz="1400" dirty="0" err="1"/>
              <a:t>iterative</a:t>
            </a:r>
            <a:r>
              <a:rPr lang="cs-CZ" sz="1400" dirty="0"/>
              <a:t> </a:t>
            </a:r>
            <a:r>
              <a:rPr lang="cs-CZ" sz="1400" dirty="0" err="1"/>
              <a:t>procedure</a:t>
            </a:r>
            <a:r>
              <a:rPr lang="cs-CZ" sz="1400" dirty="0"/>
              <a:t> </a:t>
            </a:r>
            <a:r>
              <a:rPr lang="cs-CZ" sz="1400" dirty="0" err="1"/>
              <a:t>aiming</a:t>
            </a:r>
            <a:r>
              <a:rPr lang="cs-CZ" sz="1400" dirty="0"/>
              <a:t> to make </a:t>
            </a:r>
            <a:r>
              <a:rPr lang="cs-CZ" sz="1400" dirty="0" err="1"/>
              <a:t>an</a:t>
            </a:r>
            <a:r>
              <a:rPr lang="cs-CZ" sz="1400" dirty="0"/>
              <a:t> </a:t>
            </a:r>
            <a:r>
              <a:rPr lang="cs-CZ" sz="1400" dirty="0" err="1"/>
              <a:t>elliptic</a:t>
            </a:r>
            <a:r>
              <a:rPr lang="cs-CZ" sz="1400" dirty="0"/>
              <a:t> (</a:t>
            </a:r>
            <a:r>
              <a:rPr lang="cs-CZ" sz="1400" dirty="0" err="1"/>
              <a:t>astigmatic</a:t>
            </a:r>
            <a:r>
              <a:rPr lang="cs-CZ" sz="1400" dirty="0"/>
              <a:t>) </a:t>
            </a:r>
            <a:r>
              <a:rPr lang="cs-CZ" sz="1400" dirty="0" err="1"/>
              <a:t>beam</a:t>
            </a:r>
            <a:r>
              <a:rPr lang="cs-CZ" sz="1400" dirty="0"/>
              <a:t> as </a:t>
            </a:r>
            <a:r>
              <a:rPr lang="cs-CZ" sz="1400" dirty="0" err="1"/>
              <a:t>circular</a:t>
            </a:r>
            <a:r>
              <a:rPr lang="cs-CZ" sz="1400" dirty="0"/>
              <a:t> as </a:t>
            </a:r>
            <a:r>
              <a:rPr lang="cs-CZ" sz="1400" dirty="0" err="1"/>
              <a:t>possible</a:t>
            </a:r>
            <a:r>
              <a:rPr lang="cs-CZ" sz="1400" dirty="0"/>
              <a:t> (</a:t>
            </a:r>
            <a:r>
              <a:rPr lang="cs-CZ" sz="1400" dirty="0" err="1"/>
              <a:t>astigmatism</a:t>
            </a:r>
            <a:r>
              <a:rPr lang="cs-CZ" sz="1400" dirty="0"/>
              <a:t>-free).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A </a:t>
            </a:r>
            <a:r>
              <a:rPr lang="cs-CZ" sz="1400" dirty="0" err="1"/>
              <a:t>fitted</a:t>
            </a:r>
            <a:r>
              <a:rPr lang="cs-CZ" sz="1400" dirty="0"/>
              <a:t> </a:t>
            </a:r>
            <a:r>
              <a:rPr lang="cs-CZ" sz="1400" dirty="0" err="1"/>
              <a:t>ellipse</a:t>
            </a:r>
            <a:r>
              <a:rPr lang="cs-CZ" sz="1400" dirty="0"/>
              <a:t> </a:t>
            </a:r>
            <a:r>
              <a:rPr lang="cs-CZ" sz="1400" dirty="0" err="1"/>
              <a:t>eccentricity</a:t>
            </a:r>
            <a:r>
              <a:rPr lang="cs-CZ" sz="1400" dirty="0"/>
              <a:t> </a:t>
            </a:r>
            <a:r>
              <a:rPr lang="cs-CZ" sz="1400" dirty="0" err="1"/>
              <a:t>is</a:t>
            </a:r>
            <a:r>
              <a:rPr lang="cs-CZ" sz="1400" dirty="0"/>
              <a:t> </a:t>
            </a:r>
            <a:r>
              <a:rPr lang="cs-CZ" sz="1400" dirty="0" err="1"/>
              <a:t>used</a:t>
            </a:r>
            <a:r>
              <a:rPr lang="cs-CZ" sz="1400" dirty="0"/>
              <a:t> as a </a:t>
            </a:r>
            <a:r>
              <a:rPr lang="cs-CZ" sz="1400" dirty="0" err="1"/>
              <a:t>measure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</a:t>
            </a:r>
            <a:r>
              <a:rPr lang="cs-CZ" sz="1400" dirty="0" err="1"/>
              <a:t>astigmatism</a:t>
            </a:r>
            <a:r>
              <a:rPr lang="cs-CZ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An </a:t>
            </a:r>
            <a:r>
              <a:rPr lang="cs-CZ" sz="1400" dirty="0" err="1"/>
              <a:t>excitation</a:t>
            </a:r>
            <a:r>
              <a:rPr lang="cs-CZ" sz="1400" dirty="0"/>
              <a:t> </a:t>
            </a:r>
            <a:r>
              <a:rPr lang="cs-CZ" sz="1400" dirty="0" err="1"/>
              <a:t>of</a:t>
            </a:r>
            <a:r>
              <a:rPr lang="cs-CZ" sz="1400" dirty="0"/>
              <a:t> </a:t>
            </a:r>
            <a:r>
              <a:rPr lang="cs-CZ" sz="1400" dirty="0" err="1"/>
              <a:t>special</a:t>
            </a:r>
            <a:r>
              <a:rPr lang="cs-CZ" sz="1400" dirty="0"/>
              <a:t> </a:t>
            </a:r>
            <a:r>
              <a:rPr lang="cs-CZ" sz="1400" dirty="0" err="1"/>
              <a:t>coils</a:t>
            </a:r>
            <a:r>
              <a:rPr lang="cs-CZ" sz="1400" dirty="0"/>
              <a:t> (</a:t>
            </a:r>
            <a:r>
              <a:rPr lang="cs-CZ" sz="1400" dirty="0" err="1"/>
              <a:t>stigmators</a:t>
            </a:r>
            <a:r>
              <a:rPr lang="cs-CZ" sz="1400" dirty="0"/>
              <a:t>) </a:t>
            </a:r>
            <a:r>
              <a:rPr lang="cs-CZ" sz="1400" dirty="0" err="1"/>
              <a:t>is</a:t>
            </a:r>
            <a:r>
              <a:rPr lang="cs-CZ" sz="1400" dirty="0"/>
              <a:t> </a:t>
            </a:r>
            <a:r>
              <a:rPr lang="cs-CZ" sz="1400" dirty="0" err="1"/>
              <a:t>iteratively</a:t>
            </a:r>
            <a:r>
              <a:rPr lang="cs-CZ" sz="1400" dirty="0"/>
              <a:t> </a:t>
            </a:r>
            <a:r>
              <a:rPr lang="cs-CZ" sz="1400" dirty="0" err="1"/>
              <a:t>adjusted</a:t>
            </a:r>
            <a:r>
              <a:rPr lang="cs-CZ" sz="1400" dirty="0"/>
              <a:t> to </a:t>
            </a:r>
            <a:r>
              <a:rPr lang="cs-CZ" sz="1400" dirty="0" err="1"/>
              <a:t>minimize</a:t>
            </a:r>
            <a:r>
              <a:rPr lang="cs-CZ" sz="1400" dirty="0"/>
              <a:t>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beam</a:t>
            </a:r>
            <a:r>
              <a:rPr lang="en-US" sz="1400" dirty="0"/>
              <a:t>’s </a:t>
            </a:r>
            <a:r>
              <a:rPr lang="en-US" sz="1400" dirty="0" err="1"/>
              <a:t>eccentricit</a:t>
            </a:r>
            <a:r>
              <a:rPr lang="cs-CZ" sz="1400" dirty="0"/>
              <a:t>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/>
              <a:t>Wrong</a:t>
            </a:r>
            <a:r>
              <a:rPr lang="cs-CZ" sz="1400" dirty="0"/>
              <a:t>/</a:t>
            </a:r>
            <a:r>
              <a:rPr lang="cs-CZ" sz="1400" dirty="0" err="1"/>
              <a:t>imprecise</a:t>
            </a:r>
            <a:r>
              <a:rPr lang="cs-CZ" sz="1400" dirty="0"/>
              <a:t> image </a:t>
            </a:r>
            <a:r>
              <a:rPr lang="cs-CZ" sz="1400" dirty="0" err="1"/>
              <a:t>processing</a:t>
            </a:r>
            <a:r>
              <a:rPr lang="cs-CZ" sz="1400" dirty="0"/>
              <a:t> (</a:t>
            </a:r>
            <a:r>
              <a:rPr lang="cs-CZ" sz="1400" dirty="0" err="1"/>
              <a:t>ellipse</a:t>
            </a:r>
            <a:r>
              <a:rPr lang="cs-CZ" sz="1400" dirty="0"/>
              <a:t> </a:t>
            </a:r>
            <a:r>
              <a:rPr lang="cs-CZ" sz="1400" dirty="0" err="1"/>
              <a:t>fitting</a:t>
            </a:r>
            <a:r>
              <a:rPr lang="cs-CZ" sz="1400" dirty="0"/>
              <a:t>) output </a:t>
            </a:r>
            <a:r>
              <a:rPr lang="cs-CZ" sz="1400" dirty="0" err="1"/>
              <a:t>may</a:t>
            </a:r>
            <a:r>
              <a:rPr lang="cs-CZ" sz="1400" dirty="0"/>
              <a:t> </a:t>
            </a:r>
            <a:r>
              <a:rPr lang="cs-CZ" sz="1400" dirty="0" err="1"/>
              <a:t>violate</a:t>
            </a:r>
            <a:r>
              <a:rPr lang="cs-CZ" sz="1400" dirty="0"/>
              <a:t> </a:t>
            </a:r>
            <a:r>
              <a:rPr lang="cs-CZ" sz="1400" dirty="0" err="1"/>
              <a:t>the</a:t>
            </a:r>
            <a:r>
              <a:rPr lang="cs-CZ" sz="1400" dirty="0"/>
              <a:t> </a:t>
            </a:r>
            <a:r>
              <a:rPr lang="cs-CZ" sz="1400" dirty="0" err="1"/>
              <a:t>whole</a:t>
            </a:r>
            <a:r>
              <a:rPr lang="cs-CZ" sz="1400" dirty="0"/>
              <a:t> </a:t>
            </a:r>
            <a:r>
              <a:rPr lang="cs-CZ" sz="1400" dirty="0" err="1"/>
              <a:t>alignment</a:t>
            </a:r>
            <a:r>
              <a:rPr lang="cs-CZ" sz="1400" dirty="0"/>
              <a:t> </a:t>
            </a:r>
            <a:r>
              <a:rPr lang="cs-CZ" sz="1400" dirty="0" err="1"/>
              <a:t>process</a:t>
            </a:r>
            <a:r>
              <a:rPr lang="cs-CZ" sz="1400" dirty="0"/>
              <a:t>.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9B42F-844A-49A3-91AD-6E3490E2F4DB}"/>
              </a:ext>
            </a:extLst>
          </p:cNvPr>
          <p:cNvSpPr txBox="1"/>
          <p:nvPr/>
        </p:nvSpPr>
        <p:spPr>
          <a:xfrm>
            <a:off x="1062415" y="5734057"/>
            <a:ext cx="15762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/>
              <a:t>Image </a:t>
            </a:r>
            <a:r>
              <a:rPr lang="cs-CZ" sz="1400" dirty="0" err="1"/>
              <a:t>acquisition</a:t>
            </a:r>
            <a:r>
              <a:rPr lang="cs-CZ" sz="1400" dirty="0"/>
              <a:t>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FDC33-E98D-47B6-A698-A132F5F3BB40}"/>
              </a:ext>
            </a:extLst>
          </p:cNvPr>
          <p:cNvSpPr txBox="1"/>
          <p:nvPr/>
        </p:nvSpPr>
        <p:spPr>
          <a:xfrm>
            <a:off x="3894936" y="5734057"/>
            <a:ext cx="1182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 err="1"/>
              <a:t>Ellipse</a:t>
            </a:r>
            <a:r>
              <a:rPr lang="cs-CZ" sz="1400" dirty="0"/>
              <a:t> </a:t>
            </a:r>
            <a:r>
              <a:rPr lang="cs-CZ" sz="1400" dirty="0" err="1"/>
              <a:t>fitting</a:t>
            </a:r>
            <a:endParaRPr lang="en-US" sz="140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90DD34D-09B0-4EA1-A710-2435A6AC0EE3}"/>
              </a:ext>
            </a:extLst>
          </p:cNvPr>
          <p:cNvSpPr/>
          <p:nvPr/>
        </p:nvSpPr>
        <p:spPr bwMode="auto">
          <a:xfrm>
            <a:off x="6390953" y="4013958"/>
            <a:ext cx="1589314" cy="1540329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7756A47-57EC-4922-AB4E-03211FD62F07}"/>
              </a:ext>
            </a:extLst>
          </p:cNvPr>
          <p:cNvSpPr/>
          <p:nvPr/>
        </p:nvSpPr>
        <p:spPr bwMode="auto">
          <a:xfrm rot="5400000">
            <a:off x="6415445" y="3989466"/>
            <a:ext cx="1540329" cy="1589314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2F58B3B-2B49-45C4-BE2E-AB2E4A7B8034}"/>
              </a:ext>
            </a:extLst>
          </p:cNvPr>
          <p:cNvSpPr/>
          <p:nvPr/>
        </p:nvSpPr>
        <p:spPr bwMode="auto">
          <a:xfrm rot="10800000">
            <a:off x="6390953" y="4013958"/>
            <a:ext cx="1589314" cy="1540329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B60A528-5E77-41A8-B5C3-69B478CF03D2}"/>
              </a:ext>
            </a:extLst>
          </p:cNvPr>
          <p:cNvSpPr/>
          <p:nvPr/>
        </p:nvSpPr>
        <p:spPr bwMode="auto">
          <a:xfrm rot="16200000">
            <a:off x="6415445" y="3989466"/>
            <a:ext cx="1540329" cy="1589314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626FFD-C1FC-4F43-8A97-7725AAA84180}"/>
              </a:ext>
            </a:extLst>
          </p:cNvPr>
          <p:cNvSpPr txBox="1"/>
          <p:nvPr/>
        </p:nvSpPr>
        <p:spPr>
          <a:xfrm>
            <a:off x="6716438" y="4630233"/>
            <a:ext cx="938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iterations</a:t>
            </a:r>
            <a:endParaRPr lang="en-US" sz="14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Šipka: doprava 7">
            <a:extLst>
              <a:ext uri="{FF2B5EF4-FFF2-40B4-BE49-F238E27FC236}">
                <a16:creationId xmlns:a16="http://schemas.microsoft.com/office/drawing/2014/main" id="{E74CA50F-6AAF-4779-B059-BEEAB52D0455}"/>
              </a:ext>
            </a:extLst>
          </p:cNvPr>
          <p:cNvSpPr/>
          <p:nvPr/>
        </p:nvSpPr>
        <p:spPr bwMode="auto">
          <a:xfrm>
            <a:off x="8369212" y="4617777"/>
            <a:ext cx="522514" cy="22738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7CDE44-F616-40FD-8DCC-25EC7CD36505}"/>
              </a:ext>
            </a:extLst>
          </p:cNvPr>
          <p:cNvSpPr txBox="1"/>
          <p:nvPr/>
        </p:nvSpPr>
        <p:spPr>
          <a:xfrm>
            <a:off x="5868438" y="5761587"/>
            <a:ext cx="2831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1400" dirty="0" err="1"/>
              <a:t>Eccentricity</a:t>
            </a:r>
            <a:r>
              <a:rPr lang="cs-CZ" sz="1400" dirty="0"/>
              <a:t> </a:t>
            </a:r>
            <a:r>
              <a:rPr lang="cs-CZ" sz="1400" dirty="0" err="1"/>
              <a:t>minimization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62D509-2A24-49A5-BB33-CCB526385F22}"/>
              </a:ext>
            </a:extLst>
          </p:cNvPr>
          <p:cNvSpPr txBox="1"/>
          <p:nvPr/>
        </p:nvSpPr>
        <p:spPr>
          <a:xfrm>
            <a:off x="9166824" y="5734057"/>
            <a:ext cx="2284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 err="1"/>
              <a:t>Astigmatism</a:t>
            </a:r>
            <a:r>
              <a:rPr lang="cs-CZ" sz="1400" dirty="0"/>
              <a:t>-free </a:t>
            </a:r>
            <a:r>
              <a:rPr lang="cs-CZ" sz="1400" dirty="0" err="1"/>
              <a:t>beam</a:t>
            </a:r>
            <a:r>
              <a:rPr lang="cs-CZ" sz="1400" dirty="0"/>
              <a:t> </a:t>
            </a:r>
            <a:endParaRPr lang="en-US" sz="1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7C9EB78-DD42-4A0B-9B48-9B81DA5FA1BD}"/>
              </a:ext>
            </a:extLst>
          </p:cNvPr>
          <p:cNvSpPr/>
          <p:nvPr/>
        </p:nvSpPr>
        <p:spPr bwMode="auto">
          <a:xfrm>
            <a:off x="402421" y="2572306"/>
            <a:ext cx="6655678" cy="2694209"/>
          </a:xfrm>
          <a:custGeom>
            <a:avLst/>
            <a:gdLst>
              <a:gd name="connsiteX0" fmla="*/ 6655678 w 6655678"/>
              <a:gd name="connsiteY0" fmla="*/ 455705 h 2694209"/>
              <a:gd name="connsiteX1" fmla="*/ 4988803 w 6655678"/>
              <a:gd name="connsiteY1" fmla="*/ 46130 h 2694209"/>
              <a:gd name="connsiteX2" fmla="*/ 816853 w 6655678"/>
              <a:gd name="connsiteY2" fmla="*/ 141380 h 2694209"/>
              <a:gd name="connsiteX3" fmla="*/ 7228 w 6655678"/>
              <a:gd name="connsiteY3" fmla="*/ 1217705 h 2694209"/>
              <a:gd name="connsiteX4" fmla="*/ 978778 w 6655678"/>
              <a:gd name="connsiteY4" fmla="*/ 1417730 h 2694209"/>
              <a:gd name="connsiteX5" fmla="*/ 835903 w 6655678"/>
              <a:gd name="connsiteY5" fmla="*/ 1389155 h 2694209"/>
              <a:gd name="connsiteX6" fmla="*/ 569203 w 6655678"/>
              <a:gd name="connsiteY6" fmla="*/ 1170080 h 2694209"/>
              <a:gd name="connsiteX7" fmla="*/ 807328 w 6655678"/>
              <a:gd name="connsiteY7" fmla="*/ 1932080 h 2694209"/>
              <a:gd name="connsiteX8" fmla="*/ 407278 w 6655678"/>
              <a:gd name="connsiteY8" fmla="*/ 2694080 h 2694209"/>
              <a:gd name="connsiteX9" fmla="*/ 559678 w 6655678"/>
              <a:gd name="connsiteY9" fmla="*/ 1874930 h 2694209"/>
              <a:gd name="connsiteX10" fmla="*/ 569203 w 6655678"/>
              <a:gd name="connsiteY10" fmla="*/ 712880 h 2694209"/>
              <a:gd name="connsiteX11" fmla="*/ 597778 w 6655678"/>
              <a:gd name="connsiteY11" fmla="*/ 255680 h 269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55678" h="2694209">
                <a:moveTo>
                  <a:pt x="6655678" y="455705"/>
                </a:moveTo>
                <a:cubicBezTo>
                  <a:pt x="6308809" y="277111"/>
                  <a:pt x="5961940" y="98517"/>
                  <a:pt x="4988803" y="46130"/>
                </a:cubicBezTo>
                <a:cubicBezTo>
                  <a:pt x="4015665" y="-6258"/>
                  <a:pt x="1647115" y="-53882"/>
                  <a:pt x="816853" y="141380"/>
                </a:cubicBezTo>
                <a:cubicBezTo>
                  <a:pt x="-13409" y="336642"/>
                  <a:pt x="-19759" y="1004980"/>
                  <a:pt x="7228" y="1217705"/>
                </a:cubicBezTo>
                <a:cubicBezTo>
                  <a:pt x="34215" y="1430430"/>
                  <a:pt x="840665" y="1389155"/>
                  <a:pt x="978778" y="1417730"/>
                </a:cubicBezTo>
                <a:cubicBezTo>
                  <a:pt x="1116890" y="1446305"/>
                  <a:pt x="904165" y="1430430"/>
                  <a:pt x="835903" y="1389155"/>
                </a:cubicBezTo>
                <a:cubicBezTo>
                  <a:pt x="767640" y="1347880"/>
                  <a:pt x="573965" y="1079593"/>
                  <a:pt x="569203" y="1170080"/>
                </a:cubicBezTo>
                <a:cubicBezTo>
                  <a:pt x="564441" y="1260567"/>
                  <a:pt x="834315" y="1678080"/>
                  <a:pt x="807328" y="1932080"/>
                </a:cubicBezTo>
                <a:cubicBezTo>
                  <a:pt x="780340" y="2186080"/>
                  <a:pt x="448553" y="2703605"/>
                  <a:pt x="407278" y="2694080"/>
                </a:cubicBezTo>
                <a:cubicBezTo>
                  <a:pt x="366003" y="2684555"/>
                  <a:pt x="532691" y="2205130"/>
                  <a:pt x="559678" y="1874930"/>
                </a:cubicBezTo>
                <a:cubicBezTo>
                  <a:pt x="586665" y="1544730"/>
                  <a:pt x="562853" y="982755"/>
                  <a:pt x="569203" y="712880"/>
                </a:cubicBezTo>
                <a:cubicBezTo>
                  <a:pt x="575553" y="443005"/>
                  <a:pt x="589841" y="320767"/>
                  <a:pt x="597778" y="255680"/>
                </a:cubicBezTo>
              </a:path>
            </a:pathLst>
          </a:cu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D868D9-3A9A-4C58-9B9E-B66614E13F38}"/>
              </a:ext>
            </a:extLst>
          </p:cNvPr>
          <p:cNvSpPr/>
          <p:nvPr/>
        </p:nvSpPr>
        <p:spPr bwMode="auto">
          <a:xfrm>
            <a:off x="6761762" y="3076575"/>
            <a:ext cx="58138" cy="390525"/>
          </a:xfrm>
          <a:custGeom>
            <a:avLst/>
            <a:gdLst>
              <a:gd name="connsiteX0" fmla="*/ 58138 w 58138"/>
              <a:gd name="connsiteY0" fmla="*/ 390525 h 390525"/>
              <a:gd name="connsiteX1" fmla="*/ 20038 w 58138"/>
              <a:gd name="connsiteY1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38" h="390525">
                <a:moveTo>
                  <a:pt x="58138" y="390525"/>
                </a:moveTo>
                <a:cubicBezTo>
                  <a:pt x="16069" y="227012"/>
                  <a:pt x="-25999" y="63500"/>
                  <a:pt x="20038" y="0"/>
                </a:cubicBezTo>
              </a:path>
            </a:pathLst>
          </a:cu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462549-EBA4-4A0C-8ACB-C96416612976}"/>
              </a:ext>
            </a:extLst>
          </p:cNvPr>
          <p:cNvSpPr txBox="1"/>
          <p:nvPr/>
        </p:nvSpPr>
        <p:spPr>
          <a:xfrm>
            <a:off x="6059128" y="3765401"/>
            <a:ext cx="1036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acquisition</a:t>
            </a:r>
            <a:endParaRPr lang="en-US" sz="14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B7FC8-9FFA-4AD8-B54E-9E72B3835DE2}"/>
              </a:ext>
            </a:extLst>
          </p:cNvPr>
          <p:cNvSpPr txBox="1"/>
          <p:nvPr/>
        </p:nvSpPr>
        <p:spPr>
          <a:xfrm>
            <a:off x="7678735" y="3915206"/>
            <a:ext cx="610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fitting</a:t>
            </a:r>
            <a:endParaRPr lang="en-US" sz="14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CA72F2-F1FE-44D8-9CBC-661557D0F72C}"/>
              </a:ext>
            </a:extLst>
          </p:cNvPr>
          <p:cNvSpPr txBox="1"/>
          <p:nvPr/>
        </p:nvSpPr>
        <p:spPr>
          <a:xfrm>
            <a:off x="6059128" y="5450607"/>
            <a:ext cx="106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stigmators</a:t>
            </a:r>
            <a:r>
              <a:rPr lang="cs-CZ" sz="1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14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4E3F7B-AC98-4A4A-8A52-B402B1A2723B}"/>
              </a:ext>
            </a:extLst>
          </p:cNvPr>
          <p:cNvSpPr txBox="1"/>
          <p:nvPr/>
        </p:nvSpPr>
        <p:spPr>
          <a:xfrm>
            <a:off x="7725269" y="5253847"/>
            <a:ext cx="1112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eccentricity</a:t>
            </a:r>
            <a:endParaRPr lang="cs-CZ" sz="14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cs-CZ" sz="1400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analysis</a:t>
            </a:r>
            <a:endParaRPr lang="en-US" sz="14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Šipka: doprava 7">
            <a:extLst>
              <a:ext uri="{FF2B5EF4-FFF2-40B4-BE49-F238E27FC236}">
                <a16:creationId xmlns:a16="http://schemas.microsoft.com/office/drawing/2014/main" id="{71D854F8-457C-4DCB-8FBD-177619E0912C}"/>
              </a:ext>
            </a:extLst>
          </p:cNvPr>
          <p:cNvSpPr/>
          <p:nvPr/>
        </p:nvSpPr>
        <p:spPr bwMode="auto">
          <a:xfrm>
            <a:off x="5607181" y="4609335"/>
            <a:ext cx="522514" cy="22738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0665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28CB-371C-4CCC-AEF4-B27FD112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challenge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TEM </a:t>
            </a:r>
            <a:r>
              <a:rPr lang="cs-CZ" dirty="0" err="1"/>
              <a:t>images</a:t>
            </a:r>
            <a:r>
              <a:rPr lang="cs-CZ" dirty="0"/>
              <a:t> </a:t>
            </a:r>
            <a:r>
              <a:rPr lang="cs-CZ" dirty="0" err="1"/>
              <a:t>processing</a:t>
            </a:r>
            <a:r>
              <a:rPr lang="cs-CZ" dirty="0"/>
              <a:t>: </a:t>
            </a:r>
            <a:r>
              <a:rPr lang="cs-CZ" sz="1600" dirty="0" err="1"/>
              <a:t>enormous</a:t>
            </a:r>
            <a:r>
              <a:rPr lang="cs-CZ" sz="1600" dirty="0"/>
              <a:t> variability </a:t>
            </a:r>
            <a:r>
              <a:rPr lang="cs-CZ" sz="1600" dirty="0" err="1"/>
              <a:t>of</a:t>
            </a:r>
            <a:r>
              <a:rPr lang="cs-CZ" sz="1600" dirty="0"/>
              <a:t> </a:t>
            </a:r>
            <a:r>
              <a:rPr lang="cs-CZ" sz="1600" dirty="0" err="1"/>
              <a:t>the</a:t>
            </a:r>
            <a:r>
              <a:rPr lang="cs-CZ" sz="1600" dirty="0"/>
              <a:t> data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85BCF-4FB3-4E0C-B9C8-1942715DCD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61" y="709301"/>
            <a:ext cx="2520000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137B8-D767-4216-B197-CCE9C14935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08" y="709301"/>
            <a:ext cx="2520000" cy="252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934D5B-8954-4EFC-AB01-AACBE658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14" y="709301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49897B-C038-42D1-B3CD-6CD899ABC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45" y="3548641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AEDCF9-3884-4EC3-BAD4-671217AC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27" y="3548641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683772-1DFC-4A80-BC9B-CC9E4E72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555" y="3548641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4482FD4-4B69-459B-A7B5-7716F941A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09" y="3548641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>
            <a:extLst>
              <a:ext uri="{FF2B5EF4-FFF2-40B4-BE49-F238E27FC236}">
                <a16:creationId xmlns:a16="http://schemas.microsoft.com/office/drawing/2014/main" id="{A33AD26A-6E57-46F4-A3D2-AAC49D9CE7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9A5D307-E269-4B68-B6D4-17A40DB72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555" y="709301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0485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F251-FD38-41CF-8CDB-EAA1E589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cs-CZ" dirty="0"/>
              <a:t>Group 1 – </a:t>
            </a:r>
            <a:r>
              <a:rPr lang="cs-CZ" dirty="0" err="1"/>
              <a:t>Easy</a:t>
            </a:r>
            <a:r>
              <a:rPr lang="cs-CZ" dirty="0"/>
              <a:t> </a:t>
            </a:r>
            <a:r>
              <a:rPr lang="cs-CZ" dirty="0" err="1"/>
              <a:t>fits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D1A3867-1ECA-4FA9-8B37-745216222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2" y="626224"/>
            <a:ext cx="2520000" cy="2520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E5C70708-B2A1-4811-82F3-3DBB2B8DC1D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47" t="2794" r="34247" b="1079"/>
          <a:stretch/>
        </p:blipFill>
        <p:spPr>
          <a:xfrm>
            <a:off x="327292" y="3725249"/>
            <a:ext cx="2520000" cy="2520000"/>
          </a:xfrm>
          <a:prstGeom prst="rect">
            <a:avLst/>
          </a:prstGeom>
        </p:spPr>
      </p:pic>
      <p:sp>
        <p:nvSpPr>
          <p:cNvPr id="7" name="Šipka: doprava 6">
            <a:extLst>
              <a:ext uri="{FF2B5EF4-FFF2-40B4-BE49-F238E27FC236}">
                <a16:creationId xmlns:a16="http://schemas.microsoft.com/office/drawing/2014/main" id="{AAADC2E0-699A-440E-8606-26F4B0214968}"/>
              </a:ext>
            </a:extLst>
          </p:cNvPr>
          <p:cNvSpPr/>
          <p:nvPr/>
        </p:nvSpPr>
        <p:spPr bwMode="auto">
          <a:xfrm rot="5400000">
            <a:off x="1305886" y="3085276"/>
            <a:ext cx="562810" cy="71713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522F0F2-23EC-40BB-948C-B42382FD7F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43" y="626224"/>
            <a:ext cx="2520000" cy="25200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847A417-9620-402A-9F7D-8CB87D8CAF2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347" t="2921" r="34420"/>
          <a:stretch/>
        </p:blipFill>
        <p:spPr>
          <a:xfrm>
            <a:off x="3308643" y="3725248"/>
            <a:ext cx="2520000" cy="2520000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B8998C70-F1F8-4437-98C9-D6E9B273F0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94" y="626224"/>
            <a:ext cx="2520000" cy="2520000"/>
          </a:xfrm>
          <a:prstGeom prst="rect">
            <a:avLst/>
          </a:prstGeom>
        </p:spPr>
      </p:pic>
      <p:sp>
        <p:nvSpPr>
          <p:cNvPr id="16" name="Šipka: doprava 15">
            <a:extLst>
              <a:ext uri="{FF2B5EF4-FFF2-40B4-BE49-F238E27FC236}">
                <a16:creationId xmlns:a16="http://schemas.microsoft.com/office/drawing/2014/main" id="{665DA8C2-7634-4946-BBD9-8310931CE0BA}"/>
              </a:ext>
            </a:extLst>
          </p:cNvPr>
          <p:cNvSpPr/>
          <p:nvPr/>
        </p:nvSpPr>
        <p:spPr bwMode="auto">
          <a:xfrm rot="5400000">
            <a:off x="4287238" y="3085276"/>
            <a:ext cx="562810" cy="71713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0912948-42A5-4585-AA5B-9F573ECFD9D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458" t="4952" r="34394" b="2421"/>
          <a:stretch/>
        </p:blipFill>
        <p:spPr>
          <a:xfrm>
            <a:off x="6289994" y="3709034"/>
            <a:ext cx="2520000" cy="2520000"/>
          </a:xfrm>
          <a:prstGeom prst="rect">
            <a:avLst/>
          </a:prstGeom>
        </p:spPr>
      </p:pic>
      <p:sp>
        <p:nvSpPr>
          <p:cNvPr id="18" name="Šipka: doprava 17">
            <a:extLst>
              <a:ext uri="{FF2B5EF4-FFF2-40B4-BE49-F238E27FC236}">
                <a16:creationId xmlns:a16="http://schemas.microsoft.com/office/drawing/2014/main" id="{08B0F490-EF8D-453D-961D-C23BC19CEB8A}"/>
              </a:ext>
            </a:extLst>
          </p:cNvPr>
          <p:cNvSpPr/>
          <p:nvPr/>
        </p:nvSpPr>
        <p:spPr bwMode="auto">
          <a:xfrm rot="5400000">
            <a:off x="7335253" y="3070433"/>
            <a:ext cx="562810" cy="71713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pic>
        <p:nvPicPr>
          <p:cNvPr id="19" name="Obrázek 18">
            <a:extLst>
              <a:ext uri="{FF2B5EF4-FFF2-40B4-BE49-F238E27FC236}">
                <a16:creationId xmlns:a16="http://schemas.microsoft.com/office/drawing/2014/main" id="{262E45B5-1BE9-457E-B446-330592FF3A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345" y="642438"/>
            <a:ext cx="2520000" cy="2520000"/>
          </a:xfrm>
          <a:prstGeom prst="rect">
            <a:avLst/>
          </a:prstGeom>
        </p:spPr>
      </p:pic>
      <p:sp>
        <p:nvSpPr>
          <p:cNvPr id="21" name="Šipka: doprava 20">
            <a:extLst>
              <a:ext uri="{FF2B5EF4-FFF2-40B4-BE49-F238E27FC236}">
                <a16:creationId xmlns:a16="http://schemas.microsoft.com/office/drawing/2014/main" id="{8B1D5354-30B8-4568-96CD-19F96CB2A402}"/>
              </a:ext>
            </a:extLst>
          </p:cNvPr>
          <p:cNvSpPr/>
          <p:nvPr/>
        </p:nvSpPr>
        <p:spPr bwMode="auto">
          <a:xfrm rot="5400000">
            <a:off x="10176575" y="3085276"/>
            <a:ext cx="562810" cy="71713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24" charset="0"/>
              <a:ea typeface="+mn-ea"/>
              <a:cs typeface="+mn-cs"/>
            </a:endParaRP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A6507ABC-78E7-46C3-9E25-051AEF013FED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2" t="2946" r="34357" b="1240"/>
          <a:stretch/>
        </p:blipFill>
        <p:spPr>
          <a:xfrm>
            <a:off x="9271345" y="369556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324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F251-FD38-41CF-8CDB-EAA1E589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cs-CZ" dirty="0"/>
              <a:t>Group 2 – </a:t>
            </a:r>
            <a:r>
              <a:rPr lang="cs-CZ" dirty="0" err="1"/>
              <a:t>Hardly</a:t>
            </a:r>
            <a:r>
              <a:rPr lang="cs-CZ" dirty="0"/>
              <a:t> </a:t>
            </a:r>
            <a:r>
              <a:rPr lang="cs-CZ" dirty="0" err="1"/>
              <a:t>fittable</a:t>
            </a:r>
            <a:r>
              <a:rPr lang="cs-CZ" dirty="0"/>
              <a:t> </a:t>
            </a:r>
            <a:r>
              <a:rPr lang="cs-CZ" dirty="0" err="1"/>
              <a:t>beams</a:t>
            </a:r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5D88E84E-B320-4397-9767-4FD6DB13914F}"/>
              </a:ext>
            </a:extLst>
          </p:cNvPr>
          <p:cNvSpPr txBox="1"/>
          <p:nvPr/>
        </p:nvSpPr>
        <p:spPr>
          <a:xfrm>
            <a:off x="121384" y="5024763"/>
            <a:ext cx="407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/>
              <a:t>Fig</a:t>
            </a:r>
            <a:r>
              <a:rPr lang="cs-CZ" sz="1400" dirty="0"/>
              <a:t>. </a:t>
            </a:r>
            <a:r>
              <a:rPr lang="cs-CZ" sz="1400" dirty="0" err="1"/>
              <a:t>bad</a:t>
            </a:r>
            <a:r>
              <a:rPr lang="cs-CZ" sz="1400" dirty="0"/>
              <a:t> </a:t>
            </a:r>
            <a:r>
              <a:rPr lang="cs-CZ" sz="1400" dirty="0" err="1"/>
              <a:t>illumination</a:t>
            </a:r>
            <a:r>
              <a:rPr lang="cs-CZ" sz="1400" dirty="0"/>
              <a:t> </a:t>
            </a:r>
            <a:r>
              <a:rPr lang="cs-CZ" sz="1400" dirty="0" err="1"/>
              <a:t>conditions</a:t>
            </a:r>
            <a:endParaRPr lang="en-US" sz="1400" dirty="0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24E3932D-E754-493F-B4A7-59C7F0AD5722}"/>
              </a:ext>
            </a:extLst>
          </p:cNvPr>
          <p:cNvSpPr txBox="1"/>
          <p:nvPr/>
        </p:nvSpPr>
        <p:spPr>
          <a:xfrm>
            <a:off x="4295999" y="5024763"/>
            <a:ext cx="360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/>
              <a:t>Fig</a:t>
            </a:r>
            <a:r>
              <a:rPr lang="cs-CZ" sz="1400" dirty="0"/>
              <a:t>. </a:t>
            </a:r>
            <a:r>
              <a:rPr lang="cs-CZ" sz="1400" dirty="0" err="1"/>
              <a:t>diffraction</a:t>
            </a:r>
            <a:r>
              <a:rPr lang="cs-CZ" sz="1400" dirty="0"/>
              <a:t> </a:t>
            </a:r>
            <a:r>
              <a:rPr lang="cs-CZ" sz="1400" dirty="0" err="1"/>
              <a:t>patterns</a:t>
            </a:r>
            <a:endParaRPr lang="en-US" sz="1400" dirty="0"/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95D4DC50-15B4-4DD0-8518-8556675451A6}"/>
              </a:ext>
            </a:extLst>
          </p:cNvPr>
          <p:cNvSpPr txBox="1"/>
          <p:nvPr/>
        </p:nvSpPr>
        <p:spPr>
          <a:xfrm>
            <a:off x="8232265" y="5024763"/>
            <a:ext cx="360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/>
              <a:t>Fig</a:t>
            </a:r>
            <a:r>
              <a:rPr lang="cs-CZ" sz="1400" dirty="0"/>
              <a:t>. </a:t>
            </a:r>
            <a:r>
              <a:rPr lang="cs-CZ" sz="1400" dirty="0" err="1"/>
              <a:t>high</a:t>
            </a:r>
            <a:r>
              <a:rPr lang="cs-CZ" sz="1400" dirty="0"/>
              <a:t> </a:t>
            </a:r>
            <a:r>
              <a:rPr lang="cs-CZ" sz="1400" dirty="0" err="1"/>
              <a:t>magnification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447E6-02BF-447E-82FF-91820EEAB7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4" y="1424763"/>
            <a:ext cx="3600000" cy="36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3CE0A-3349-4465-BB1B-583CF020EF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24763"/>
            <a:ext cx="3600000" cy="36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95C4D7-9927-44CB-8132-885D43F14EC4}"/>
              </a:ext>
            </a:extLst>
          </p:cNvPr>
          <p:cNvCxnSpPr/>
          <p:nvPr/>
        </p:nvCxnSpPr>
        <p:spPr bwMode="auto">
          <a:xfrm flipH="1">
            <a:off x="4943475" y="2790825"/>
            <a:ext cx="266700" cy="4339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8">
            <a:extLst>
              <a:ext uri="{FF2B5EF4-FFF2-40B4-BE49-F238E27FC236}">
                <a16:creationId xmlns:a16="http://schemas.microsoft.com/office/drawing/2014/main" id="{AB741878-01A6-4EB1-86ED-A937141E63DA}"/>
              </a:ext>
            </a:extLst>
          </p:cNvPr>
          <p:cNvSpPr txBox="1"/>
          <p:nvPr/>
        </p:nvSpPr>
        <p:spPr>
          <a:xfrm>
            <a:off x="4057650" y="2540196"/>
            <a:ext cx="360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>
                <a:solidFill>
                  <a:srgbClr val="FF0000"/>
                </a:solidFill>
              </a:rPr>
              <a:t>Diffraction</a:t>
            </a:r>
            <a:r>
              <a:rPr lang="cs-CZ" sz="1200" dirty="0">
                <a:solidFill>
                  <a:srgbClr val="FF0000"/>
                </a:solidFill>
              </a:rPr>
              <a:t> </a:t>
            </a:r>
            <a:r>
              <a:rPr lang="cs-CZ" sz="1200" dirty="0" err="1">
                <a:solidFill>
                  <a:srgbClr val="FF0000"/>
                </a:solidFill>
              </a:rPr>
              <a:t>pattern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4EA19B-378F-4E65-9347-ECA135312646}"/>
              </a:ext>
            </a:extLst>
          </p:cNvPr>
          <p:cNvCxnSpPr>
            <a:cxnSpLocks/>
          </p:cNvCxnSpPr>
          <p:nvPr/>
        </p:nvCxnSpPr>
        <p:spPr bwMode="auto">
          <a:xfrm flipH="1">
            <a:off x="5724300" y="3324225"/>
            <a:ext cx="552675" cy="7165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TextBox 8">
            <a:extLst>
              <a:ext uri="{FF2B5EF4-FFF2-40B4-BE49-F238E27FC236}">
                <a16:creationId xmlns:a16="http://schemas.microsoft.com/office/drawing/2014/main" id="{A10CDD28-3A1F-4231-BE26-8457CBB0E71A}"/>
              </a:ext>
            </a:extLst>
          </p:cNvPr>
          <p:cNvSpPr txBox="1"/>
          <p:nvPr/>
        </p:nvSpPr>
        <p:spPr>
          <a:xfrm>
            <a:off x="5752652" y="3086263"/>
            <a:ext cx="2028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>
                <a:solidFill>
                  <a:srgbClr val="FF0000"/>
                </a:solidFill>
              </a:rPr>
              <a:t>Primary</a:t>
            </a:r>
            <a:r>
              <a:rPr lang="cs-CZ" sz="1200" dirty="0">
                <a:solidFill>
                  <a:srgbClr val="FF0000"/>
                </a:solidFill>
              </a:rPr>
              <a:t> </a:t>
            </a:r>
            <a:r>
              <a:rPr lang="cs-CZ" sz="1200" dirty="0" err="1">
                <a:solidFill>
                  <a:srgbClr val="FF0000"/>
                </a:solidFill>
              </a:rPr>
              <a:t>beam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E47078-C7CD-4FD7-89FF-8FE4F4C4C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66" y="1424763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096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50715-16x9-Corp">
  <a:themeElements>
    <a:clrScheme name="2015-CorpColor-PPT">
      <a:dk1>
        <a:srgbClr val="000000"/>
      </a:dk1>
      <a:lt1>
        <a:srgbClr val="FFFFFF"/>
      </a:lt1>
      <a:dk2>
        <a:srgbClr val="262262"/>
      </a:dk2>
      <a:lt2>
        <a:srgbClr val="B6B8BA"/>
      </a:lt2>
      <a:accent1>
        <a:srgbClr val="2583D1"/>
      </a:accent1>
      <a:accent2>
        <a:srgbClr val="32642B"/>
      </a:accent2>
      <a:accent3>
        <a:srgbClr val="00548B"/>
      </a:accent3>
      <a:accent4>
        <a:srgbClr val="EE3134"/>
      </a:accent4>
      <a:accent5>
        <a:srgbClr val="555759"/>
      </a:accent5>
      <a:accent6>
        <a:srgbClr val="EBB220"/>
      </a:accent6>
      <a:hlink>
        <a:srgbClr val="00B0F0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smtClean="0">
            <a:latin typeface="Arial" pitchFamily="12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24" charset="0"/>
          </a:defRPr>
        </a:defPPr>
      </a:lstStyle>
    </a:lnDef>
  </a:objectDefaults>
  <a:extraClrSchemeLst/>
  <a:custClrLst>
    <a:custClr name="Red 187">
      <a:srgbClr val="AD1E2D"/>
    </a:custClr>
    <a:custClr name="Orange 716">
      <a:srgbClr val="ED7700"/>
    </a:custClr>
    <a:custClr name="716 Light">
      <a:srgbClr val="EA9F54"/>
    </a:custClr>
    <a:custClr name="Green 390">
      <a:srgbClr val="7FBA00"/>
    </a:custClr>
    <a:custClr name="BlueGreen 7476">
      <a:srgbClr val="065056"/>
    </a:custClr>
    <a:custClr name="7476 Light">
      <a:srgbClr val="09757D"/>
    </a:custClr>
    <a:custClr name="629 Dark">
      <a:srgbClr val="3A9CB0"/>
    </a:custClr>
    <a:custClr name="Blue 284">
      <a:srgbClr val="6DABE4"/>
    </a:custClr>
    <a:custClr name="Purple 272">
      <a:srgbClr val="7474C1"/>
    </a:custClr>
    <a:custClr name="Purple 269">
      <a:srgbClr val="522D6D"/>
    </a:custClr>
  </a:custClrLst>
  <a:extLst>
    <a:ext uri="{05A4C25C-085E-4340-85A3-A5531E510DB2}">
      <thm15:themeFamily xmlns:thm15="http://schemas.microsoft.com/office/thememl/2012/main" name="Thermo_Fisher-template-internal-16x9-w red header option.potx" id="{C4585177-8C29-4104-839B-C185CFBF6F7F}" vid="{75E866AE-B337-40EF-B817-7457F2740A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ThermoFisher_Template_Internal_16x9</Template>
  <TotalTime>0</TotalTime>
  <Words>1831</Words>
  <Application>Microsoft Office PowerPoint</Application>
  <PresentationFormat>Widescreen</PresentationFormat>
  <Paragraphs>253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Unicode MS</vt:lpstr>
      <vt:lpstr>Calibri</vt:lpstr>
      <vt:lpstr>Cambria Math</vt:lpstr>
      <vt:lpstr>Roboto</vt:lpstr>
      <vt:lpstr>Symbol</vt:lpstr>
      <vt:lpstr>150715-16x9-Corp</vt:lpstr>
      <vt:lpstr>Hack Kosice Marathon - Thermo Fisher Scientific</vt:lpstr>
      <vt:lpstr>Transmission electron microscopes (TEM)</vt:lpstr>
      <vt:lpstr>Cryogenic Electron Microscopy (what is TEM for)</vt:lpstr>
      <vt:lpstr>Why is a well aligned microscope needed?</vt:lpstr>
      <vt:lpstr>How to achieve aligned TEM state?</vt:lpstr>
      <vt:lpstr>Automatized TEM alignments (why is image processing important)</vt:lpstr>
      <vt:lpstr>The main challenge of TEM images processing: enormous variability of the data</vt:lpstr>
      <vt:lpstr>Group 1 – Easy fits </vt:lpstr>
      <vt:lpstr>Group 2 – Hardly fittable beams</vt:lpstr>
      <vt:lpstr>Group 3 –TEM grid oclusions</vt:lpstr>
      <vt:lpstr>Group 4 – screen illumiantion modes (fully illuminated screen, no illumination) </vt:lpstr>
      <vt:lpstr>Group 5 – Screen illumiantion modes (afterglows, off-screen scatterings) </vt:lpstr>
      <vt:lpstr>Group 5 – Screen illumiantion modes (afterglows, off-screen scatterings) </vt:lpstr>
      <vt:lpstr>Group 6 – Comatic &amp; Caustic beams</vt:lpstr>
      <vt:lpstr>Group 7 – Generally hard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Template 16:9 Widescreen for Internal Use</dc:title>
  <dc:creator>Walek, Petr</dc:creator>
  <cp:lastModifiedBy>Malý, Lukáš</cp:lastModifiedBy>
  <cp:revision>206</cp:revision>
  <dcterms:created xsi:type="dcterms:W3CDTF">2019-02-05T09:28:59Z</dcterms:created>
  <dcterms:modified xsi:type="dcterms:W3CDTF">2021-04-14T12:06:55Z</dcterms:modified>
</cp:coreProperties>
</file>